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175200" cy="40233600"/>
  <p:notesSz cx="7010400" cy="9296400"/>
  <p:defaultTextStyle>
    <a:defPPr>
      <a:defRPr lang="en-US"/>
    </a:defPPr>
    <a:lvl1pPr marL="0" algn="l" defTabSz="2011605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1pPr>
    <a:lvl2pPr marL="2011605" algn="l" defTabSz="2011605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2pPr>
    <a:lvl3pPr marL="4023209" algn="l" defTabSz="2011605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3pPr>
    <a:lvl4pPr marL="6034814" algn="l" defTabSz="2011605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4pPr>
    <a:lvl5pPr marL="8046418" algn="l" defTabSz="2011605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5pPr>
    <a:lvl6pPr marL="10058022" algn="l" defTabSz="2011605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6pPr>
    <a:lvl7pPr marL="12069627" algn="l" defTabSz="2011605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7pPr>
    <a:lvl8pPr marL="14081232" algn="l" defTabSz="2011605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8pPr>
    <a:lvl9pPr marL="16092836" algn="l" defTabSz="2011605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661">
          <p15:clr>
            <a:srgbClr val="A4A3A4"/>
          </p15:clr>
        </p15:guide>
        <p15:guide id="2" pos="95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017D00"/>
    <a:srgbClr val="0197CB"/>
    <a:srgbClr val="D94F12"/>
    <a:srgbClr val="F89646"/>
    <a:srgbClr val="A59254"/>
    <a:srgbClr val="171A49"/>
    <a:srgbClr val="00002C"/>
    <a:srgbClr val="202C91"/>
    <a:srgbClr val="000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7750" autoAdjust="0"/>
    <p:restoredTop sz="97140" autoAdjust="0"/>
  </p:normalViewPr>
  <p:slideViewPr>
    <p:cSldViewPr snapToGrid="0">
      <p:cViewPr>
        <p:scale>
          <a:sx n="39" d="100"/>
          <a:sy n="39" d="100"/>
        </p:scale>
        <p:origin x="3864" y="-2928"/>
      </p:cViewPr>
      <p:guideLst>
        <p:guide orient="horz" pos="12661"/>
        <p:guide pos="95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140" y="12498497"/>
            <a:ext cx="25648920" cy="862414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6280" y="22799040"/>
            <a:ext cx="21122640" cy="10281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11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23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034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046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058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069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081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092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010747" y="7730067"/>
            <a:ext cx="32590263" cy="16478080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39956" y="7730067"/>
            <a:ext cx="97267873" cy="16478080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632" y="25853817"/>
            <a:ext cx="25648920" cy="7990840"/>
          </a:xfrm>
        </p:spPr>
        <p:txBody>
          <a:bodyPr anchor="t"/>
          <a:lstStyle>
            <a:lvl1pPr algn="l">
              <a:defRPr sz="17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3632" y="17052720"/>
            <a:ext cx="25648920" cy="8801098"/>
          </a:xfrm>
        </p:spPr>
        <p:txBody>
          <a:bodyPr anchor="b"/>
          <a:lstStyle>
            <a:lvl1pPr marL="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1pPr>
            <a:lvl2pPr marL="2011605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2pPr>
            <a:lvl3pPr marL="4023209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03481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04641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05802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06962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08123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092836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955" y="45057907"/>
            <a:ext cx="64929067" cy="127452969"/>
          </a:xfrm>
        </p:spPr>
        <p:txBody>
          <a:bodyPr/>
          <a:lstStyle>
            <a:lvl1pPr>
              <a:defRPr sz="12300"/>
            </a:lvl1pPr>
            <a:lvl2pPr>
              <a:defRPr sz="10500"/>
            </a:lvl2pPr>
            <a:lvl3pPr>
              <a:defRPr sz="88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671943" y="45057907"/>
            <a:ext cx="64929067" cy="127452969"/>
          </a:xfrm>
        </p:spPr>
        <p:txBody>
          <a:bodyPr/>
          <a:lstStyle>
            <a:lvl1pPr>
              <a:defRPr sz="12300"/>
            </a:lvl1pPr>
            <a:lvl2pPr>
              <a:defRPr sz="10500"/>
            </a:lvl2pPr>
            <a:lvl3pPr>
              <a:defRPr sz="88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611210"/>
            <a:ext cx="27157680" cy="670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1" y="9005997"/>
            <a:ext cx="13332620" cy="3753270"/>
          </a:xfrm>
        </p:spPr>
        <p:txBody>
          <a:bodyPr anchor="b"/>
          <a:lstStyle>
            <a:lvl1pPr marL="0" indent="0">
              <a:buNone/>
              <a:defRPr sz="10500" b="1"/>
            </a:lvl1pPr>
            <a:lvl2pPr marL="2011605" indent="0">
              <a:buNone/>
              <a:defRPr sz="8800" b="1"/>
            </a:lvl2pPr>
            <a:lvl3pPr marL="4023209" indent="0">
              <a:buNone/>
              <a:defRPr sz="7900" b="1"/>
            </a:lvl3pPr>
            <a:lvl4pPr marL="6034814" indent="0">
              <a:buNone/>
              <a:defRPr sz="7100" b="1"/>
            </a:lvl4pPr>
            <a:lvl5pPr marL="8046418" indent="0">
              <a:buNone/>
              <a:defRPr sz="7100" b="1"/>
            </a:lvl5pPr>
            <a:lvl6pPr marL="10058022" indent="0">
              <a:buNone/>
              <a:defRPr sz="7100" b="1"/>
            </a:lvl6pPr>
            <a:lvl7pPr marL="12069627" indent="0">
              <a:buNone/>
              <a:defRPr sz="7100" b="1"/>
            </a:lvl7pPr>
            <a:lvl8pPr marL="14081232" indent="0">
              <a:buNone/>
              <a:defRPr sz="7100" b="1"/>
            </a:lvl8pPr>
            <a:lvl9pPr marL="16092836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761" y="12759267"/>
            <a:ext cx="13332620" cy="23180890"/>
          </a:xfrm>
        </p:spPr>
        <p:txBody>
          <a:bodyPr/>
          <a:lstStyle>
            <a:lvl1pPr>
              <a:defRPr sz="10500"/>
            </a:lvl1pPr>
            <a:lvl2pPr>
              <a:defRPr sz="88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8585" y="9005997"/>
            <a:ext cx="13337858" cy="3753270"/>
          </a:xfrm>
        </p:spPr>
        <p:txBody>
          <a:bodyPr anchor="b"/>
          <a:lstStyle>
            <a:lvl1pPr marL="0" indent="0">
              <a:buNone/>
              <a:defRPr sz="10500" b="1"/>
            </a:lvl1pPr>
            <a:lvl2pPr marL="2011605" indent="0">
              <a:buNone/>
              <a:defRPr sz="8800" b="1"/>
            </a:lvl2pPr>
            <a:lvl3pPr marL="4023209" indent="0">
              <a:buNone/>
              <a:defRPr sz="7900" b="1"/>
            </a:lvl3pPr>
            <a:lvl4pPr marL="6034814" indent="0">
              <a:buNone/>
              <a:defRPr sz="7100" b="1"/>
            </a:lvl4pPr>
            <a:lvl5pPr marL="8046418" indent="0">
              <a:buNone/>
              <a:defRPr sz="7100" b="1"/>
            </a:lvl5pPr>
            <a:lvl6pPr marL="10058022" indent="0">
              <a:buNone/>
              <a:defRPr sz="7100" b="1"/>
            </a:lvl6pPr>
            <a:lvl7pPr marL="12069627" indent="0">
              <a:buNone/>
              <a:defRPr sz="7100" b="1"/>
            </a:lvl7pPr>
            <a:lvl8pPr marL="14081232" indent="0">
              <a:buNone/>
              <a:defRPr sz="7100" b="1"/>
            </a:lvl8pPr>
            <a:lvl9pPr marL="16092836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8585" y="12759267"/>
            <a:ext cx="13337858" cy="23180890"/>
          </a:xfrm>
        </p:spPr>
        <p:txBody>
          <a:bodyPr/>
          <a:lstStyle>
            <a:lvl1pPr>
              <a:defRPr sz="10500"/>
            </a:lvl1pPr>
            <a:lvl2pPr>
              <a:defRPr sz="88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3" y="1601893"/>
            <a:ext cx="9927433" cy="6817360"/>
          </a:xfrm>
        </p:spPr>
        <p:txBody>
          <a:bodyPr anchor="b"/>
          <a:lstStyle>
            <a:lvl1pPr algn="l">
              <a:defRPr sz="8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7665" y="1601898"/>
            <a:ext cx="16868775" cy="34338262"/>
          </a:xfrm>
        </p:spPr>
        <p:txBody>
          <a:bodyPr/>
          <a:lstStyle>
            <a:lvl1pPr>
              <a:defRPr sz="14100"/>
            </a:lvl1pPr>
            <a:lvl2pPr>
              <a:defRPr sz="12300"/>
            </a:lvl2pPr>
            <a:lvl3pPr>
              <a:defRPr sz="105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8763" y="8419258"/>
            <a:ext cx="9927433" cy="27520903"/>
          </a:xfrm>
        </p:spPr>
        <p:txBody>
          <a:bodyPr/>
          <a:lstStyle>
            <a:lvl1pPr marL="0" indent="0">
              <a:buNone/>
              <a:defRPr sz="6200"/>
            </a:lvl1pPr>
            <a:lvl2pPr marL="2011605" indent="0">
              <a:buNone/>
              <a:defRPr sz="5300"/>
            </a:lvl2pPr>
            <a:lvl3pPr marL="4023209" indent="0">
              <a:buNone/>
              <a:defRPr sz="4400"/>
            </a:lvl3pPr>
            <a:lvl4pPr marL="6034814" indent="0">
              <a:buNone/>
              <a:defRPr sz="3900"/>
            </a:lvl4pPr>
            <a:lvl5pPr marL="8046418" indent="0">
              <a:buNone/>
              <a:defRPr sz="3900"/>
            </a:lvl5pPr>
            <a:lvl6pPr marL="10058022" indent="0">
              <a:buNone/>
              <a:defRPr sz="3900"/>
            </a:lvl6pPr>
            <a:lvl7pPr marL="12069627" indent="0">
              <a:buNone/>
              <a:defRPr sz="3900"/>
            </a:lvl7pPr>
            <a:lvl8pPr marL="14081232" indent="0">
              <a:buNone/>
              <a:defRPr sz="3900"/>
            </a:lvl8pPr>
            <a:lvl9pPr marL="16092836" indent="0">
              <a:buNone/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4551" y="28163520"/>
            <a:ext cx="18105120" cy="3324863"/>
          </a:xfrm>
        </p:spPr>
        <p:txBody>
          <a:bodyPr anchor="b"/>
          <a:lstStyle>
            <a:lvl1pPr algn="l">
              <a:defRPr sz="8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14551" y="3594947"/>
            <a:ext cx="18105120" cy="24140160"/>
          </a:xfrm>
        </p:spPr>
        <p:txBody>
          <a:bodyPr/>
          <a:lstStyle>
            <a:lvl1pPr marL="0" indent="0">
              <a:buNone/>
              <a:defRPr sz="14100"/>
            </a:lvl1pPr>
            <a:lvl2pPr marL="2011605" indent="0">
              <a:buNone/>
              <a:defRPr sz="12300"/>
            </a:lvl2pPr>
            <a:lvl3pPr marL="4023209" indent="0">
              <a:buNone/>
              <a:defRPr sz="10500"/>
            </a:lvl3pPr>
            <a:lvl4pPr marL="6034814" indent="0">
              <a:buNone/>
              <a:defRPr sz="8800"/>
            </a:lvl4pPr>
            <a:lvl5pPr marL="8046418" indent="0">
              <a:buNone/>
              <a:defRPr sz="8800"/>
            </a:lvl5pPr>
            <a:lvl6pPr marL="10058022" indent="0">
              <a:buNone/>
              <a:defRPr sz="8800"/>
            </a:lvl6pPr>
            <a:lvl7pPr marL="12069627" indent="0">
              <a:buNone/>
              <a:defRPr sz="8800"/>
            </a:lvl7pPr>
            <a:lvl8pPr marL="14081232" indent="0">
              <a:buNone/>
              <a:defRPr sz="8800"/>
            </a:lvl8pPr>
            <a:lvl9pPr marL="16092836" indent="0">
              <a:buNone/>
              <a:defRPr sz="8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4551" y="31488383"/>
            <a:ext cx="18105120" cy="4721857"/>
          </a:xfrm>
        </p:spPr>
        <p:txBody>
          <a:bodyPr/>
          <a:lstStyle>
            <a:lvl1pPr marL="0" indent="0">
              <a:buNone/>
              <a:defRPr sz="6200"/>
            </a:lvl1pPr>
            <a:lvl2pPr marL="2011605" indent="0">
              <a:buNone/>
              <a:defRPr sz="5300"/>
            </a:lvl2pPr>
            <a:lvl3pPr marL="4023209" indent="0">
              <a:buNone/>
              <a:defRPr sz="4400"/>
            </a:lvl3pPr>
            <a:lvl4pPr marL="6034814" indent="0">
              <a:buNone/>
              <a:defRPr sz="3900"/>
            </a:lvl4pPr>
            <a:lvl5pPr marL="8046418" indent="0">
              <a:buNone/>
              <a:defRPr sz="3900"/>
            </a:lvl5pPr>
            <a:lvl6pPr marL="10058022" indent="0">
              <a:buNone/>
              <a:defRPr sz="3900"/>
            </a:lvl6pPr>
            <a:lvl7pPr marL="12069627" indent="0">
              <a:buNone/>
              <a:defRPr sz="3900"/>
            </a:lvl7pPr>
            <a:lvl8pPr marL="14081232" indent="0">
              <a:buNone/>
              <a:defRPr sz="3900"/>
            </a:lvl8pPr>
            <a:lvl9pPr marL="16092836" indent="0">
              <a:buNone/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611210"/>
            <a:ext cx="27157680" cy="6705600"/>
          </a:xfrm>
          <a:prstGeom prst="rect">
            <a:avLst/>
          </a:prstGeom>
        </p:spPr>
        <p:txBody>
          <a:bodyPr vert="horz" lIns="402321" tIns="201160" rIns="402321" bIns="20116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9387844"/>
            <a:ext cx="27157680" cy="26552316"/>
          </a:xfrm>
          <a:prstGeom prst="rect">
            <a:avLst/>
          </a:prstGeom>
        </p:spPr>
        <p:txBody>
          <a:bodyPr vert="horz" lIns="402321" tIns="201160" rIns="402321" bIns="20116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7290590"/>
            <a:ext cx="7040880" cy="2142066"/>
          </a:xfrm>
          <a:prstGeom prst="rect">
            <a:avLst/>
          </a:prstGeom>
        </p:spPr>
        <p:txBody>
          <a:bodyPr vert="horz" lIns="402321" tIns="201160" rIns="402321" bIns="201160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9567F-B5FC-F442-839C-E521BAB73E4F}" type="datetimeFigureOut">
              <a:rPr lang="en-US" smtClean="0"/>
              <a:pPr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09860" y="37290590"/>
            <a:ext cx="9555480" cy="2142066"/>
          </a:xfrm>
          <a:prstGeom prst="rect">
            <a:avLst/>
          </a:prstGeom>
        </p:spPr>
        <p:txBody>
          <a:bodyPr vert="horz" lIns="402321" tIns="201160" rIns="402321" bIns="201160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25560" y="37290590"/>
            <a:ext cx="7040880" cy="2142066"/>
          </a:xfrm>
          <a:prstGeom prst="rect">
            <a:avLst/>
          </a:prstGeom>
        </p:spPr>
        <p:txBody>
          <a:bodyPr vert="horz" lIns="402321" tIns="201160" rIns="402321" bIns="201160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7AD58-4A63-E04D-A473-59F32334D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11605" rtl="0" eaLnBrk="1" latinLnBrk="0" hangingPunct="1">
        <a:spcBef>
          <a:spcPct val="0"/>
        </a:spcBef>
        <a:buNone/>
        <a:defRPr sz="19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08703" indent="-1508703" algn="l" defTabSz="2011605" rtl="0" eaLnBrk="1" latinLnBrk="0" hangingPunct="1">
        <a:spcBef>
          <a:spcPct val="20000"/>
        </a:spcBef>
        <a:buFont typeface="Arial"/>
        <a:buChar char="•"/>
        <a:defRPr sz="14100" kern="1200">
          <a:solidFill>
            <a:schemeClr val="tx1"/>
          </a:solidFill>
          <a:latin typeface="+mn-lt"/>
          <a:ea typeface="+mn-ea"/>
          <a:cs typeface="+mn-cs"/>
        </a:defRPr>
      </a:lvl1pPr>
      <a:lvl2pPr marL="3268857" indent="-1257253" algn="l" defTabSz="2011605" rtl="0" eaLnBrk="1" latinLnBrk="0" hangingPunct="1">
        <a:spcBef>
          <a:spcPct val="20000"/>
        </a:spcBef>
        <a:buFont typeface="Arial"/>
        <a:buChar char="–"/>
        <a:defRPr sz="12300" kern="1200">
          <a:solidFill>
            <a:schemeClr val="tx1"/>
          </a:solidFill>
          <a:latin typeface="+mn-lt"/>
          <a:ea typeface="+mn-ea"/>
          <a:cs typeface="+mn-cs"/>
        </a:defRPr>
      </a:lvl2pPr>
      <a:lvl3pPr marL="5029011" indent="-1005802" algn="l" defTabSz="2011605" rtl="0" eaLnBrk="1" latinLnBrk="0" hangingPunct="1">
        <a:spcBef>
          <a:spcPct val="20000"/>
        </a:spcBef>
        <a:buFont typeface="Arial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616" indent="-1005802" algn="l" defTabSz="2011605" rtl="0" eaLnBrk="1" latinLnBrk="0" hangingPunct="1">
        <a:spcBef>
          <a:spcPct val="20000"/>
        </a:spcBef>
        <a:buFont typeface="Arial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9052220" indent="-1005802" algn="l" defTabSz="2011605" rtl="0" eaLnBrk="1" latinLnBrk="0" hangingPunct="1">
        <a:spcBef>
          <a:spcPct val="20000"/>
        </a:spcBef>
        <a:buFont typeface="Arial"/>
        <a:buChar char="»"/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63825" indent="-1005802" algn="l" defTabSz="2011605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430" indent="-1005802" algn="l" defTabSz="2011605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033" indent="-1005802" algn="l" defTabSz="2011605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7098638" indent="-1005802" algn="l" defTabSz="2011605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1605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05" algn="l" defTabSz="2011605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209" algn="l" defTabSz="2011605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3pPr>
      <a:lvl4pPr marL="6034814" algn="l" defTabSz="2011605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4pPr>
      <a:lvl5pPr marL="8046418" algn="l" defTabSz="2011605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022" algn="l" defTabSz="2011605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6pPr>
      <a:lvl7pPr marL="12069627" algn="l" defTabSz="2011605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232" algn="l" defTabSz="2011605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8pPr>
      <a:lvl9pPr marL="16092836" algn="l" defTabSz="2011605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3" Type="http://schemas.openxmlformats.org/officeDocument/2006/relationships/image" Target="../media/image26.png"/><Relationship Id="rId34" Type="http://schemas.openxmlformats.org/officeDocument/2006/relationships/image" Target="../media/image27.png"/><Relationship Id="rId35" Type="http://schemas.openxmlformats.org/officeDocument/2006/relationships/image" Target="../media/image18.jpg"/><Relationship Id="rId27" Type="http://schemas.openxmlformats.org/officeDocument/2006/relationships/image" Target="../media/image120.png"/><Relationship Id="rId28" Type="http://schemas.openxmlformats.org/officeDocument/2006/relationships/image" Target="../media/image16.png"/><Relationship Id="rId29" Type="http://schemas.openxmlformats.org/officeDocument/2006/relationships/image" Target="../media/image140.png"/><Relationship Id="rId30" Type="http://schemas.openxmlformats.org/officeDocument/2006/relationships/image" Target="../media/image23.png"/><Relationship Id="rId31" Type="http://schemas.openxmlformats.org/officeDocument/2006/relationships/image" Target="../media/image17.png"/><Relationship Id="rId32" Type="http://schemas.openxmlformats.org/officeDocument/2006/relationships/image" Target="../media/image25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7" Type="http://schemas.openxmlformats.org/officeDocument/2006/relationships/image" Target="../media/image14.png"/><Relationship Id="rId18" Type="http://schemas.openxmlformats.org/officeDocument/2006/relationships/image" Target="../media/image15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6" Type="http://schemas.openxmlformats.org/officeDocument/2006/relationships/image" Target="../media/image3.png"/><Relationship Id="rId7" Type="http://schemas.openxmlformats.org/officeDocument/2006/relationships/image" Target="../media/image4.emf"/><Relationship Id="rId8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0269" y="4689080"/>
            <a:ext cx="29690372" cy="2596884"/>
          </a:xfrm>
          <a:prstGeom prst="roundRect">
            <a:avLst>
              <a:gd name="adj" fmla="val 5877"/>
            </a:avLst>
          </a:prstGeom>
          <a:solidFill>
            <a:schemeClr val="tx1"/>
          </a:solidFill>
          <a:ln w="28575" cap="rnd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0961" tIns="85240" rIns="340961" bIns="0" rtlCol="0" anchor="t" anchorCtr="1"/>
          <a:lstStyle/>
          <a:p>
            <a:pPr algn="just"/>
            <a:r>
              <a:rPr lang="en-US" sz="3700" dirty="0">
                <a:solidFill>
                  <a:schemeClr val="bg1"/>
                </a:solidFill>
              </a:rPr>
              <a:t>Experiments that seek to detect very rare processes, such as interactions of the dark matter particles thought to make up 85% of the mass of the universe, may </a:t>
            </a:r>
            <a:r>
              <a:rPr lang="en-US" sz="3700" dirty="0" smtClean="0">
                <a:solidFill>
                  <a:schemeClr val="bg1"/>
                </a:solidFill>
              </a:rPr>
              <a:t>suffer </a:t>
            </a:r>
            <a:r>
              <a:rPr lang="en-US" sz="3700" dirty="0">
                <a:solidFill>
                  <a:schemeClr val="bg1"/>
                </a:solidFill>
              </a:rPr>
              <a:t>background interactions from radon daughters that have plated out onto detector surfaces. To reduce these </a:t>
            </a:r>
            <a:r>
              <a:rPr lang="en-US" sz="3700" dirty="0" smtClean="0">
                <a:solidFill>
                  <a:schemeClr val="bg1"/>
                </a:solidFill>
              </a:rPr>
              <a:t>backgrounds, an </a:t>
            </a:r>
            <a:r>
              <a:rPr lang="en-US" sz="3700" dirty="0">
                <a:solidFill>
                  <a:schemeClr val="bg1"/>
                </a:solidFill>
              </a:rPr>
              <a:t>ultra-low-radon cleanroom was built at the South Dakota School of Mines &amp; Technology. Cleanroom air is supplied by an optimized vacuum-swing-adsorption radon mitigation system that has achieved a &gt; </a:t>
            </a:r>
            <a:r>
              <a:rPr lang="en-US" sz="3700" dirty="0" smtClean="0">
                <a:solidFill>
                  <a:schemeClr val="bg1"/>
                </a:solidFill>
              </a:rPr>
              <a:t>300x </a:t>
            </a:r>
            <a:r>
              <a:rPr lang="en-US" sz="3700" dirty="0">
                <a:solidFill>
                  <a:schemeClr val="bg1"/>
                </a:solidFill>
              </a:rPr>
              <a:t>reduction from an input activity of 58.6 ± 0.7 </a:t>
            </a:r>
            <a:r>
              <a:rPr lang="en-US" sz="3700" dirty="0" err="1">
                <a:solidFill>
                  <a:schemeClr val="bg1"/>
                </a:solidFill>
              </a:rPr>
              <a:t>Bq</a:t>
            </a:r>
            <a:r>
              <a:rPr lang="en-US" sz="3700" dirty="0">
                <a:solidFill>
                  <a:schemeClr val="bg1"/>
                </a:solidFill>
              </a:rPr>
              <a:t>/m</a:t>
            </a:r>
            <a:r>
              <a:rPr lang="en-US" sz="3700" baseline="30000" dirty="0">
                <a:solidFill>
                  <a:schemeClr val="bg1"/>
                </a:solidFill>
              </a:rPr>
              <a:t>3</a:t>
            </a:r>
            <a:r>
              <a:rPr lang="en-US" sz="3700" dirty="0">
                <a:solidFill>
                  <a:schemeClr val="bg1"/>
                </a:solidFill>
              </a:rPr>
              <a:t> to a cleanroom activity of 0.13 ± 0.06 </a:t>
            </a:r>
            <a:r>
              <a:rPr lang="en-US" sz="3700" dirty="0" err="1">
                <a:solidFill>
                  <a:schemeClr val="bg1"/>
                </a:solidFill>
              </a:rPr>
              <a:t>Bq</a:t>
            </a:r>
            <a:r>
              <a:rPr lang="en-US" sz="3700" dirty="0">
                <a:solidFill>
                  <a:schemeClr val="bg1"/>
                </a:solidFill>
              </a:rPr>
              <a:t>/m</a:t>
            </a:r>
            <a:r>
              <a:rPr lang="en-US" sz="3700" baseline="30000" dirty="0">
                <a:solidFill>
                  <a:schemeClr val="bg1"/>
                </a:solidFill>
              </a:rPr>
              <a:t>3</a:t>
            </a:r>
            <a:r>
              <a:rPr lang="en-US" sz="37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29670" y="216832"/>
            <a:ext cx="21311986" cy="2523962"/>
          </a:xfrm>
          <a:prstGeom prst="rect">
            <a:avLst/>
          </a:prstGeom>
          <a:noFill/>
        </p:spPr>
        <p:txBody>
          <a:bodyPr wrap="square" lIns="85240" tIns="42620" rIns="85240" bIns="42620" rtlCol="0">
            <a:spAutoFit/>
          </a:bodyPr>
          <a:lstStyle/>
          <a:p>
            <a:pPr algn="ctr">
              <a:lnSpc>
                <a:spcPts val="9322"/>
              </a:lnSpc>
            </a:pPr>
            <a:r>
              <a:rPr lang="en-US" sz="8800" b="1" dirty="0" smtClean="0">
                <a:solidFill>
                  <a:schemeClr val="bg1"/>
                </a:solidFill>
              </a:rPr>
              <a:t>Construction of an Improved </a:t>
            </a:r>
            <a:r>
              <a:rPr lang="en-US" sz="8800" b="1" dirty="0">
                <a:solidFill>
                  <a:schemeClr val="bg1"/>
                </a:solidFill>
              </a:rPr>
              <a:t>V</a:t>
            </a:r>
            <a:r>
              <a:rPr lang="en-US" sz="8800" b="1" dirty="0" smtClean="0">
                <a:solidFill>
                  <a:schemeClr val="bg1"/>
                </a:solidFill>
              </a:rPr>
              <a:t>acuum-Swing-Adsorption</a:t>
            </a:r>
            <a:r>
              <a:rPr lang="en-US" sz="8800" b="1" dirty="0">
                <a:solidFill>
                  <a:schemeClr val="bg1"/>
                </a:solidFill>
              </a:rPr>
              <a:t> R</a:t>
            </a:r>
            <a:r>
              <a:rPr lang="en-US" sz="8800" b="1" dirty="0" smtClean="0">
                <a:solidFill>
                  <a:schemeClr val="bg1"/>
                </a:solidFill>
              </a:rPr>
              <a:t>adon </a:t>
            </a:r>
            <a:r>
              <a:rPr lang="en-US" sz="8800" b="1" dirty="0">
                <a:solidFill>
                  <a:schemeClr val="bg1"/>
                </a:solidFill>
              </a:rPr>
              <a:t>M</a:t>
            </a:r>
            <a:r>
              <a:rPr lang="en-US" sz="8800" b="1" dirty="0" smtClean="0">
                <a:solidFill>
                  <a:schemeClr val="bg1"/>
                </a:solidFill>
              </a:rPr>
              <a:t>itigation System</a:t>
            </a:r>
            <a:r>
              <a:rPr lang="en-US" sz="8800" dirty="0" smtClean="0">
                <a:solidFill>
                  <a:schemeClr val="bg1"/>
                </a:solidFill>
              </a:rPr>
              <a:t> </a:t>
            </a:r>
            <a:endParaRPr lang="en-US" sz="8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5110" y="2925271"/>
            <a:ext cx="21324440" cy="1563400"/>
          </a:xfrm>
          <a:prstGeom prst="rect">
            <a:avLst/>
          </a:prstGeom>
          <a:noFill/>
        </p:spPr>
        <p:txBody>
          <a:bodyPr wrap="square" lIns="85240" tIns="42620" rIns="85240" bIns="42620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South Dakota School of Mines &amp; Technology:  </a:t>
            </a:r>
            <a:r>
              <a:rPr lang="en-US" sz="4800" b="1" dirty="0" smtClean="0">
                <a:solidFill>
                  <a:schemeClr val="bg1"/>
                </a:solidFill>
              </a:rPr>
              <a:t>J. Street, </a:t>
            </a:r>
            <a:r>
              <a:rPr lang="en-US" sz="4800" b="1" dirty="0">
                <a:solidFill>
                  <a:schemeClr val="bg1"/>
                </a:solidFill>
              </a:rPr>
              <a:t>R</a:t>
            </a:r>
            <a:r>
              <a:rPr lang="en-US" sz="4800" b="1" dirty="0" smtClean="0">
                <a:solidFill>
                  <a:schemeClr val="bg1"/>
                </a:solidFill>
              </a:rPr>
              <a:t>. W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Schnee</a:t>
            </a:r>
            <a:r>
              <a:rPr lang="en-US" sz="4800" b="1" dirty="0" smtClean="0">
                <a:solidFill>
                  <a:schemeClr val="bg1"/>
                </a:solidFill>
              </a:rPr>
              <a:t>, R</a:t>
            </a:r>
            <a:r>
              <a:rPr lang="en-US" sz="4800" b="1" dirty="0">
                <a:solidFill>
                  <a:schemeClr val="bg1"/>
                </a:solidFill>
              </a:rPr>
              <a:t>. Bunker</a:t>
            </a:r>
            <a:r>
              <a:rPr lang="en-US" sz="4800" b="1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  </a:t>
            </a:r>
            <a:r>
              <a:rPr lang="en-US" sz="4800" b="1" dirty="0">
                <a:solidFill>
                  <a:schemeClr val="bg1"/>
                </a:solidFill>
              </a:rPr>
              <a:t>C. </a:t>
            </a:r>
            <a:r>
              <a:rPr lang="en-US" sz="4800" b="1" dirty="0" err="1" smtClean="0">
                <a:solidFill>
                  <a:schemeClr val="bg1"/>
                </a:solidFill>
              </a:rPr>
              <a:t>Dunagen</a:t>
            </a:r>
            <a:r>
              <a:rPr lang="en-US" sz="4800" b="1" dirty="0" smtClean="0">
                <a:solidFill>
                  <a:schemeClr val="bg1"/>
                </a:solidFill>
              </a:rPr>
              <a:t>, E. </a:t>
            </a:r>
            <a:r>
              <a:rPr lang="en-US" sz="4800" b="1" dirty="0">
                <a:solidFill>
                  <a:schemeClr val="bg1"/>
                </a:solidFill>
              </a:rPr>
              <a:t>H. </a:t>
            </a:r>
            <a:r>
              <a:rPr lang="en-US" sz="4800" b="1" dirty="0" smtClean="0">
                <a:solidFill>
                  <a:schemeClr val="bg1"/>
                </a:solidFill>
              </a:rPr>
              <a:t>Miller, X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smtClean="0">
                <a:solidFill>
                  <a:schemeClr val="bg1"/>
                </a:solidFill>
              </a:rPr>
              <a:t>Loose, M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smtClean="0">
                <a:solidFill>
                  <a:schemeClr val="bg1"/>
                </a:solidFill>
              </a:rPr>
              <a:t>Stark, K. </a:t>
            </a:r>
            <a:r>
              <a:rPr lang="en-US" sz="4800" b="1" dirty="0" err="1" smtClean="0">
                <a:solidFill>
                  <a:schemeClr val="bg1"/>
                </a:solidFill>
              </a:rPr>
              <a:t>Sundarnath</a:t>
            </a:r>
            <a:r>
              <a:rPr lang="en-US" sz="4800" b="1" dirty="0" smtClean="0">
                <a:solidFill>
                  <a:schemeClr val="bg1"/>
                </a:solidFill>
              </a:rPr>
              <a:t>, D. </a:t>
            </a:r>
            <a:r>
              <a:rPr lang="en-US" sz="4800" b="1" dirty="0" err="1" smtClean="0">
                <a:solidFill>
                  <a:schemeClr val="bg1"/>
                </a:solidFill>
              </a:rPr>
              <a:t>Tronstad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12" name="Picture 2" descr="C:\Users\Wolfgang\Eigene\Dienst\Bilder\Logos\SuperCDMS\SuperCDMS_Logo.png"/>
          <p:cNvPicPr>
            <a:picLocks noChangeAspect="1" noChangeArrowheads="1"/>
          </p:cNvPicPr>
          <p:nvPr/>
        </p:nvPicPr>
        <p:blipFill>
          <a:blip r:embed="rId3" cstate="print"/>
          <a:srcRect l="25255" t="32402" r="24872" b="13103"/>
          <a:stretch>
            <a:fillRect/>
          </a:stretch>
        </p:blipFill>
        <p:spPr bwMode="auto">
          <a:xfrm>
            <a:off x="27704958" y="1071175"/>
            <a:ext cx="2267042" cy="2266482"/>
          </a:xfrm>
          <a:prstGeom prst="rect">
            <a:avLst/>
          </a:prstGeom>
          <a:noFill/>
        </p:spPr>
      </p:pic>
      <p:sp>
        <p:nvSpPr>
          <p:cNvPr id="1501" name="TextBox 1500"/>
          <p:cNvSpPr txBox="1"/>
          <p:nvPr/>
        </p:nvSpPr>
        <p:spPr>
          <a:xfrm>
            <a:off x="15860793" y="37358909"/>
            <a:ext cx="1372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>
                <a:solidFill>
                  <a:schemeClr val="bg1"/>
                </a:solidFill>
              </a:rPr>
              <a:t>This work was supported in part by </a:t>
            </a:r>
            <a:r>
              <a:rPr lang="en-US" sz="2400" i="1" dirty="0" smtClean="0">
                <a:solidFill>
                  <a:schemeClr val="bg1"/>
                </a:solidFill>
              </a:rPr>
              <a:t>the National </a:t>
            </a:r>
            <a:r>
              <a:rPr lang="en-US" sz="2400" i="1" dirty="0">
                <a:solidFill>
                  <a:schemeClr val="bg1"/>
                </a:solidFill>
              </a:rPr>
              <a:t>Science Foundation (</a:t>
            </a:r>
            <a:r>
              <a:rPr lang="en-US" sz="2400" i="1" dirty="0" smtClean="0">
                <a:solidFill>
                  <a:schemeClr val="bg1"/>
                </a:solidFill>
              </a:rPr>
              <a:t>Grant numbers: PHY-1205898 and </a:t>
            </a:r>
            <a:r>
              <a:rPr lang="hr-HR" sz="2400" i="1" dirty="0">
                <a:solidFill>
                  <a:schemeClr val="bg1"/>
                </a:solidFill>
              </a:rPr>
              <a:t>PHY-1506033 </a:t>
            </a:r>
            <a:r>
              <a:rPr lang="en-US" sz="2400" i="1" dirty="0" smtClean="0">
                <a:solidFill>
                  <a:schemeClr val="bg1"/>
                </a:solidFill>
              </a:rPr>
              <a:t>) and the Department </a:t>
            </a:r>
            <a:r>
              <a:rPr lang="en-US" sz="2400" i="1" dirty="0">
                <a:solidFill>
                  <a:schemeClr val="bg1"/>
                </a:solidFill>
              </a:rPr>
              <a:t>of </a:t>
            </a:r>
            <a:r>
              <a:rPr lang="en-US" sz="2400" i="1" dirty="0" smtClean="0">
                <a:solidFill>
                  <a:schemeClr val="bg1"/>
                </a:solidFill>
              </a:rPr>
              <a:t>Energy (Grant No. DE</a:t>
            </a:r>
            <a:r>
              <a:rPr lang="en-US" sz="2400" i="1" dirty="0">
                <a:solidFill>
                  <a:schemeClr val="bg1"/>
                </a:solidFill>
              </a:rPr>
              <a:t>-AC02-</a:t>
            </a:r>
            <a:r>
              <a:rPr lang="en-US" sz="2400" i="1" dirty="0" smtClean="0">
                <a:solidFill>
                  <a:schemeClr val="bg1"/>
                </a:solidFill>
              </a:rPr>
              <a:t>05CH1123). </a:t>
            </a:r>
            <a:endParaRPr lang="en-US" sz="2400" i="1" dirty="0">
              <a:solidFill>
                <a:schemeClr val="bg1"/>
              </a:solidFill>
            </a:endParaRPr>
          </a:p>
        </p:txBody>
      </p:sp>
      <p:graphicFrame>
        <p:nvGraphicFramePr>
          <p:cNvPr id="1514" name="Object 15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254133"/>
              </p:ext>
            </p:extLst>
          </p:nvPr>
        </p:nvGraphicFramePr>
        <p:xfrm>
          <a:off x="5334000" y="35814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0" y="35814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 descr="SDSMT_LOGO_CMYK_No_Background_Bright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6" y="198438"/>
            <a:ext cx="3030319" cy="420526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5196771" y="15669051"/>
            <a:ext cx="14635207" cy="13739056"/>
            <a:chOff x="15265400" y="7470009"/>
            <a:chExt cx="14635207" cy="13739056"/>
          </a:xfrm>
        </p:grpSpPr>
        <p:sp>
          <p:nvSpPr>
            <p:cNvPr id="29" name="TextBox 28"/>
            <p:cNvSpPr txBox="1"/>
            <p:nvPr/>
          </p:nvSpPr>
          <p:spPr>
            <a:xfrm>
              <a:off x="19158813" y="7470009"/>
              <a:ext cx="10350317" cy="1117124"/>
            </a:xfrm>
            <a:prstGeom prst="rect">
              <a:avLst/>
            </a:prstGeom>
            <a:noFill/>
          </p:spPr>
          <p:txBody>
            <a:bodyPr wrap="none" lIns="85240" tIns="42620" rIns="85240" bIns="42620" rtlCol="0" anchor="ctr">
              <a:spAutoFit/>
            </a:bodyPr>
            <a:lstStyle/>
            <a:p>
              <a:pPr algn="r"/>
              <a:r>
                <a:rPr lang="en-US" sz="6700" dirty="0" smtClean="0">
                  <a:solidFill>
                    <a:srgbClr val="000090"/>
                  </a:solidFill>
                </a:rPr>
                <a:t>Radon Mitigated Clean Room</a:t>
              </a:r>
              <a:endParaRPr lang="en-US" sz="6700" dirty="0">
                <a:solidFill>
                  <a:srgbClr val="000090"/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5494000" y="17669634"/>
              <a:ext cx="14300199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88963" indent="-588963">
                <a:buFont typeface="Arial" charset="0"/>
                <a:buChar char="•"/>
              </a:pP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Large radon-mitigated clean room (21 </a:t>
              </a:r>
              <a:r>
                <a:rPr lang="en-US" sz="3200" dirty="0" err="1" smtClean="0">
                  <a:solidFill>
                    <a:srgbClr val="000000"/>
                  </a:solidFill>
                  <a:cs typeface="Arial"/>
                </a:rPr>
                <a:t>ft</a:t>
              </a: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 x 9.25 </a:t>
              </a:r>
              <a:r>
                <a:rPr lang="en-US" sz="3200" dirty="0" err="1" smtClean="0">
                  <a:solidFill>
                    <a:srgbClr val="000000"/>
                  </a:solidFill>
                  <a:cs typeface="Arial"/>
                </a:rPr>
                <a:t>ft</a:t>
              </a: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 with an 8 </a:t>
              </a:r>
              <a:r>
                <a:rPr lang="en-US" sz="3200" dirty="0" err="1" smtClean="0">
                  <a:solidFill>
                    <a:srgbClr val="000000"/>
                  </a:solidFill>
                  <a:cs typeface="Arial"/>
                </a:rPr>
                <a:t>ft</a:t>
              </a: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 ceiling).</a:t>
              </a:r>
            </a:p>
            <a:p>
              <a:pPr marL="588963" indent="-588963">
                <a:buFont typeface="Arial" charset="0"/>
                <a:buChar char="•"/>
              </a:pP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Clean anteroom inside clean room (5 </a:t>
              </a:r>
              <a:r>
                <a:rPr lang="en-US" sz="3200" dirty="0" err="1" smtClean="0">
                  <a:solidFill>
                    <a:srgbClr val="000000"/>
                  </a:solidFill>
                  <a:cs typeface="Arial"/>
                </a:rPr>
                <a:t>ft</a:t>
              </a: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 x 9.25 </a:t>
              </a:r>
              <a:r>
                <a:rPr lang="en-US" sz="3200" dirty="0" err="1" smtClean="0">
                  <a:solidFill>
                    <a:srgbClr val="000000"/>
                  </a:solidFill>
                  <a:cs typeface="Arial"/>
                </a:rPr>
                <a:t>ft</a:t>
              </a: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).</a:t>
              </a:r>
            </a:p>
            <a:p>
              <a:pPr marL="588963" indent="-588963">
                <a:buFont typeface="Arial" charset="0"/>
                <a:buChar char="•"/>
              </a:pPr>
              <a:r>
                <a:rPr lang="en-US" sz="3200" dirty="0">
                  <a:solidFill>
                    <a:srgbClr val="000000"/>
                  </a:solidFill>
                  <a:cs typeface="Arial"/>
                </a:rPr>
                <a:t>Aluminum walls, ceiling, and </a:t>
              </a: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flooring.</a:t>
              </a:r>
            </a:p>
            <a:p>
              <a:pPr marL="588963" indent="-588963">
                <a:buFont typeface="Arial" charset="0"/>
                <a:buChar char="•"/>
              </a:pP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HVAC inside, HEPA filters, all windows ≥ 1/8 inch polycarbonate (diffusion results in radon source </a:t>
              </a:r>
              <a:r>
                <a:rPr lang="en-US" sz="2800" dirty="0" smtClean="0">
                  <a:solidFill>
                    <a:srgbClr val="000000"/>
                  </a:solidFill>
                  <a:latin typeface="Arial"/>
                  <a:cs typeface="Arial"/>
                </a:rPr>
                <a:t>~ </a:t>
              </a: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300 </a:t>
              </a:r>
              <a:r>
                <a:rPr lang="el-GR" sz="3200" dirty="0" smtClean="0">
                  <a:solidFill>
                    <a:srgbClr val="000000"/>
                  </a:solidFill>
                  <a:cs typeface="Arial"/>
                </a:rPr>
                <a:t>μ</a:t>
              </a:r>
              <a:r>
                <a:rPr lang="en-US" sz="3200" dirty="0" err="1" smtClean="0">
                  <a:solidFill>
                    <a:srgbClr val="000000"/>
                  </a:solidFill>
                  <a:cs typeface="Arial"/>
                </a:rPr>
                <a:t>Bq</a:t>
              </a: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/m</a:t>
              </a:r>
              <a:r>
                <a:rPr lang="en-US" sz="3200" baseline="30000" dirty="0" smtClean="0">
                  <a:solidFill>
                    <a:srgbClr val="000000"/>
                  </a:solidFill>
                  <a:cs typeface="Arial"/>
                </a:rPr>
                <a:t>3</a:t>
              </a: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).</a:t>
              </a:r>
            </a:p>
            <a:p>
              <a:pPr marL="588963" indent="-588963">
                <a:buFont typeface="Arial" charset="0"/>
                <a:buChar char="•"/>
              </a:pP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Low-radon humidification (Rn contribution on order of 100 </a:t>
              </a:r>
              <a:r>
                <a:rPr lang="el-GR" sz="3200" dirty="0" smtClean="0">
                  <a:solidFill>
                    <a:srgbClr val="000000"/>
                  </a:solidFill>
                  <a:cs typeface="Arial"/>
                </a:rPr>
                <a:t>μ</a:t>
              </a:r>
              <a:r>
                <a:rPr lang="en-US" sz="3200" dirty="0" err="1" smtClean="0">
                  <a:solidFill>
                    <a:srgbClr val="000000"/>
                  </a:solidFill>
                  <a:cs typeface="Arial"/>
                </a:rPr>
                <a:t>Bq</a:t>
              </a: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/m</a:t>
              </a:r>
              <a:r>
                <a:rPr lang="en-US" sz="3200" baseline="30000" dirty="0" smtClean="0">
                  <a:solidFill>
                    <a:srgbClr val="000000"/>
                  </a:solidFill>
                  <a:cs typeface="Arial"/>
                </a:rPr>
                <a:t>3</a:t>
              </a:r>
              <a:r>
                <a:rPr lang="en-US" sz="3200" dirty="0" smtClean="0">
                  <a:solidFill>
                    <a:srgbClr val="000000"/>
                  </a:solidFill>
                  <a:cs typeface="Arial"/>
                </a:rPr>
                <a:t>).</a:t>
              </a:r>
            </a:p>
            <a:p>
              <a:pPr marL="588963" indent="-588963">
                <a:buFont typeface="Arial" charset="0"/>
                <a:buChar char="•"/>
              </a:pPr>
              <a:r>
                <a:rPr lang="en-US" sz="3200" dirty="0">
                  <a:solidFill>
                    <a:srgbClr val="000000"/>
                  </a:solidFill>
                  <a:cs typeface="Arial"/>
                </a:rPr>
                <a:t>Sealed with butyl rubber and aluminum tape.</a:t>
              </a:r>
              <a:endParaRPr lang="en-US" sz="3200" dirty="0" smtClean="0">
                <a:solidFill>
                  <a:srgbClr val="000000"/>
                </a:solidFill>
                <a:cs typeface="Arial"/>
              </a:endParaRPr>
            </a:p>
          </p:txBody>
        </p:sp>
        <p:grpSp>
          <p:nvGrpSpPr>
            <p:cNvPr id="1411" name="Group 1410"/>
            <p:cNvGrpSpPr/>
            <p:nvPr/>
          </p:nvGrpSpPr>
          <p:grpSpPr>
            <a:xfrm>
              <a:off x="15466561" y="8777882"/>
              <a:ext cx="14228042" cy="7721040"/>
              <a:chOff x="15466561" y="8703740"/>
              <a:chExt cx="14228042" cy="7721040"/>
            </a:xfrm>
          </p:grpSpPr>
          <p:sp>
            <p:nvSpPr>
              <p:cNvPr id="349" name="TextBox 348"/>
              <p:cNvSpPr txBox="1"/>
              <p:nvPr/>
            </p:nvSpPr>
            <p:spPr>
              <a:xfrm>
                <a:off x="20774989" y="8720991"/>
                <a:ext cx="8919614" cy="584776"/>
              </a:xfrm>
              <a:prstGeom prst="rect">
                <a:avLst/>
              </a:prstGeom>
              <a:solidFill>
                <a:srgbClr val="FFFFFF">
                  <a:alpha val="49000"/>
                </a:srgbClr>
              </a:solidFill>
              <a:ln w="1905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chemeClr val="bg1"/>
                    </a:solidFill>
                  </a:rPr>
                  <a:t>Radon-Mitigated Clean Room - Outside</a:t>
                </a:r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TextBox 419"/>
              <p:cNvSpPr txBox="1"/>
              <p:nvPr/>
            </p:nvSpPr>
            <p:spPr>
              <a:xfrm>
                <a:off x="26974799" y="15039785"/>
                <a:ext cx="1244601" cy="1384995"/>
              </a:xfrm>
              <a:prstGeom prst="rect">
                <a:avLst/>
              </a:prstGeom>
              <a:noFill/>
              <a:ln w="1905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000000"/>
                    </a:solidFill>
                  </a:rPr>
                  <a:t>HVAC </a:t>
                </a:r>
              </a:p>
              <a:p>
                <a:pPr algn="ctr"/>
                <a:r>
                  <a:rPr lang="en-US" sz="2800" b="1" dirty="0" smtClean="0">
                    <a:solidFill>
                      <a:srgbClr val="000000"/>
                    </a:solidFill>
                  </a:rPr>
                  <a:t>control </a:t>
                </a:r>
              </a:p>
              <a:p>
                <a:pPr algn="ctr"/>
                <a:r>
                  <a:rPr lang="en-US" sz="2800" b="1" dirty="0" smtClean="0">
                    <a:solidFill>
                      <a:srgbClr val="000000"/>
                    </a:solidFill>
                  </a:rPr>
                  <a:t>panel</a:t>
                </a:r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0" name="TextBox 349"/>
              <p:cNvSpPr txBox="1"/>
              <p:nvPr/>
            </p:nvSpPr>
            <p:spPr>
              <a:xfrm>
                <a:off x="15479640" y="8703740"/>
                <a:ext cx="5174488" cy="523220"/>
              </a:xfrm>
              <a:prstGeom prst="rect">
                <a:avLst/>
              </a:prstGeom>
              <a:solidFill>
                <a:srgbClr val="FFFFFF">
                  <a:alpha val="49000"/>
                </a:srgbClr>
              </a:solidFill>
              <a:ln w="1905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chemeClr val="bg1"/>
                    </a:solidFill>
                  </a:rPr>
                  <a:t>Rn-Mitigated Clean Room - Inside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33" name="Straight Arrow Connector 1432"/>
              <p:cNvCxnSpPr/>
              <p:nvPr/>
            </p:nvCxnSpPr>
            <p:spPr>
              <a:xfrm flipH="1" flipV="1">
                <a:off x="26644600" y="13131800"/>
                <a:ext cx="863600" cy="1854200"/>
              </a:xfrm>
              <a:prstGeom prst="straightConnector1">
                <a:avLst/>
              </a:prstGeom>
              <a:ln w="38100" cmpd="sng"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0" name="TextBox 429"/>
              <p:cNvSpPr txBox="1"/>
              <p:nvPr/>
            </p:nvSpPr>
            <p:spPr>
              <a:xfrm>
                <a:off x="15466561" y="13672568"/>
                <a:ext cx="5187567" cy="523220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905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chemeClr val="bg1"/>
                    </a:solidFill>
                  </a:rPr>
                  <a:t>Designed for easy taping!  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4" name="Rounded Rectangle 423"/>
            <p:cNvSpPr/>
            <p:nvPr/>
          </p:nvSpPr>
          <p:spPr>
            <a:xfrm>
              <a:off x="15265400" y="8501719"/>
              <a:ext cx="14635207" cy="12707346"/>
            </a:xfrm>
            <a:prstGeom prst="roundRect">
              <a:avLst>
                <a:gd name="adj" fmla="val 3734"/>
              </a:avLst>
            </a:prstGeom>
            <a:noFill/>
            <a:ln w="28575">
              <a:solidFill>
                <a:srgbClr val="202C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55721" tIns="85240" rIns="255721" bIns="0" rtlCol="0" anchor="t" anchorCtr="1"/>
            <a:lstStyle/>
            <a:p>
              <a:pPr algn="ctr"/>
              <a:endParaRPr lang="en-US" sz="1900" b="1" dirty="0">
                <a:solidFill>
                  <a:schemeClr val="bg1"/>
                </a:solidFill>
              </a:endParaRP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16747369" y="10363134"/>
              <a:ext cx="1244601" cy="523220"/>
            </a:xfrm>
            <a:prstGeom prst="rect">
              <a:avLst/>
            </a:prstGeom>
            <a:no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0000"/>
                  </a:solidFill>
                </a:rPr>
                <a:t>HVAC </a:t>
              </a:r>
            </a:p>
          </p:txBody>
        </p:sp>
      </p:grpSp>
      <p:pic>
        <p:nvPicPr>
          <p:cNvPr id="1423" name="Picture 1422" descr="PastedGraphic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905" y="516158"/>
            <a:ext cx="1898580" cy="337882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5193885" y="7392528"/>
            <a:ext cx="14630400" cy="8341201"/>
            <a:chOff x="254000" y="7533795"/>
            <a:chExt cx="14630400" cy="8341201"/>
          </a:xfrm>
        </p:grpSpPr>
        <p:grpSp>
          <p:nvGrpSpPr>
            <p:cNvPr id="90" name="Group 89"/>
            <p:cNvGrpSpPr/>
            <p:nvPr/>
          </p:nvGrpSpPr>
          <p:grpSpPr>
            <a:xfrm>
              <a:off x="254000" y="7533795"/>
              <a:ext cx="14630400" cy="8341201"/>
              <a:chOff x="171797" y="10389251"/>
              <a:chExt cx="18088929" cy="6340758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410964" y="10389251"/>
                <a:ext cx="17755437" cy="84226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600" dirty="0" smtClean="0">
                    <a:solidFill>
                      <a:srgbClr val="000090"/>
                    </a:solidFill>
                  </a:rPr>
                  <a:t>Results – Radon Reduction in Clean Room</a:t>
                </a:r>
                <a:endParaRPr lang="en-US" sz="6600" dirty="0">
                  <a:solidFill>
                    <a:srgbClr val="000090"/>
                  </a:solidFill>
                </a:endParaRPr>
              </a:p>
            </p:txBody>
          </p:sp>
          <p:sp>
            <p:nvSpPr>
              <p:cNvPr id="180" name="Rounded Rectangle 179"/>
              <p:cNvSpPr/>
              <p:nvPr/>
            </p:nvSpPr>
            <p:spPr>
              <a:xfrm>
                <a:off x="171797" y="11134036"/>
                <a:ext cx="18088929" cy="5595973"/>
              </a:xfrm>
              <a:prstGeom prst="roundRect">
                <a:avLst>
                  <a:gd name="adj" fmla="val 3734"/>
                </a:avLst>
              </a:prstGeom>
              <a:solidFill>
                <a:schemeClr val="tx1"/>
              </a:solidFill>
              <a:ln w="28575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91440" rIns="274320" bIns="0" rtlCol="0" anchor="t" anchorCtr="1"/>
              <a:lstStyle/>
              <a:p>
                <a:pPr algn="just"/>
                <a:endParaRPr lang="en-US" sz="1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9049416" y="8839999"/>
              <a:ext cx="5810024" cy="6863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000000"/>
                  </a:solidFill>
                  <a:cs typeface="Arial"/>
                </a:rPr>
                <a:t>This plot shows the radon </a:t>
              </a:r>
              <a:r>
                <a:rPr lang="en-US" sz="4000" dirty="0">
                  <a:solidFill>
                    <a:srgbClr val="000000"/>
                  </a:solidFill>
                  <a:cs typeface="Arial"/>
                </a:rPr>
                <a:t>activity of the input air (higher, orange error bars with 7-day average) compared to that of the air in the cleanroom (lower, blue error bars with 5-day average), showing a &gt; </a:t>
              </a:r>
              <a:r>
                <a:rPr lang="en-US" sz="4000" dirty="0" smtClean="0">
                  <a:solidFill>
                    <a:srgbClr val="000000"/>
                  </a:solidFill>
                  <a:cs typeface="Arial"/>
                </a:rPr>
                <a:t>300x </a:t>
              </a:r>
              <a:r>
                <a:rPr lang="en-US" sz="4000" dirty="0">
                  <a:solidFill>
                    <a:srgbClr val="000000"/>
                  </a:solidFill>
                  <a:cs typeface="Arial"/>
                </a:rPr>
                <a:t>reduction in activity from 58.6 ± 0.7 </a:t>
              </a:r>
              <a:r>
                <a:rPr lang="en-US" sz="4000" dirty="0" err="1" smtClean="0">
                  <a:solidFill>
                    <a:srgbClr val="000000"/>
                  </a:solidFill>
                  <a:cs typeface="Arial"/>
                </a:rPr>
                <a:t>Bq</a:t>
              </a:r>
              <a:r>
                <a:rPr lang="en-US" sz="4000" dirty="0" smtClean="0">
                  <a:solidFill>
                    <a:srgbClr val="000000"/>
                  </a:solidFill>
                  <a:cs typeface="Arial"/>
                </a:rPr>
                <a:t>/m</a:t>
              </a:r>
              <a:r>
                <a:rPr lang="en-US" sz="4000" baseline="30000" dirty="0" smtClean="0">
                  <a:solidFill>
                    <a:srgbClr val="000000"/>
                  </a:solidFill>
                  <a:cs typeface="Arial"/>
                </a:rPr>
                <a:t>3</a:t>
              </a:r>
              <a:r>
                <a:rPr lang="en-US" sz="4000" dirty="0" smtClean="0">
                  <a:solidFill>
                    <a:srgbClr val="000000"/>
                  </a:solidFill>
                  <a:cs typeface="Arial"/>
                </a:rPr>
                <a:t> </a:t>
              </a:r>
              <a:r>
                <a:rPr lang="en-US" sz="4000" dirty="0">
                  <a:solidFill>
                    <a:srgbClr val="000000"/>
                  </a:solidFill>
                  <a:cs typeface="Arial"/>
                </a:rPr>
                <a:t>to 0.13 ± 0.06 </a:t>
              </a:r>
              <a:r>
                <a:rPr lang="en-US" sz="4000" dirty="0" err="1" smtClean="0">
                  <a:solidFill>
                    <a:srgbClr val="000000"/>
                  </a:solidFill>
                  <a:cs typeface="Arial"/>
                </a:rPr>
                <a:t>Bq</a:t>
              </a:r>
              <a:r>
                <a:rPr lang="en-US" sz="4000" dirty="0" smtClean="0">
                  <a:solidFill>
                    <a:srgbClr val="000000"/>
                  </a:solidFill>
                  <a:cs typeface="Arial"/>
                </a:rPr>
                <a:t>/m</a:t>
              </a:r>
              <a:r>
                <a:rPr lang="en-US" sz="4000" baseline="30000" dirty="0" smtClean="0">
                  <a:solidFill>
                    <a:srgbClr val="000000"/>
                  </a:solidFill>
                  <a:cs typeface="Arial"/>
                </a:rPr>
                <a:t>3</a:t>
              </a:r>
              <a:r>
                <a:rPr lang="en-US" sz="4000" dirty="0" smtClean="0">
                  <a:solidFill>
                    <a:srgbClr val="000000"/>
                  </a:solidFill>
                  <a:cs typeface="Arial"/>
                </a:rPr>
                <a:t>. </a:t>
              </a:r>
              <a:endParaRPr lang="en-US" sz="4000" dirty="0">
                <a:solidFill>
                  <a:srgbClr val="000000"/>
                </a:solidFill>
                <a:cs typeface="Arial"/>
              </a:endParaRPr>
            </a:p>
          </p:txBody>
        </p:sp>
      </p:grpSp>
      <p:pic>
        <p:nvPicPr>
          <p:cNvPr id="1415" name="Picture 14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016" y="38222887"/>
            <a:ext cx="2658377" cy="1920240"/>
          </a:xfrm>
          <a:prstGeom prst="rect">
            <a:avLst/>
          </a:prstGeom>
        </p:spPr>
      </p:pic>
      <p:pic>
        <p:nvPicPr>
          <p:cNvPr id="1416" name="Picture 14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448" y="38226988"/>
            <a:ext cx="2658377" cy="1920240"/>
          </a:xfrm>
          <a:prstGeom prst="rect">
            <a:avLst/>
          </a:prstGeom>
        </p:spPr>
      </p:pic>
      <p:pic>
        <p:nvPicPr>
          <p:cNvPr id="1417" name="Picture 14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669" y="38223983"/>
            <a:ext cx="2658377" cy="1920240"/>
          </a:xfrm>
          <a:prstGeom prst="rect">
            <a:avLst/>
          </a:prstGeom>
        </p:spPr>
      </p:pic>
      <p:pic>
        <p:nvPicPr>
          <p:cNvPr id="1418" name="Picture 14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58" y="38222887"/>
            <a:ext cx="2658377" cy="1920240"/>
          </a:xfrm>
          <a:prstGeom prst="rect">
            <a:avLst/>
          </a:prstGeom>
        </p:spPr>
      </p:pic>
      <p:pic>
        <p:nvPicPr>
          <p:cNvPr id="1419" name="Picture 14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62" y="38221293"/>
            <a:ext cx="2658377" cy="1920240"/>
          </a:xfrm>
          <a:prstGeom prst="rect">
            <a:avLst/>
          </a:prstGeom>
        </p:spPr>
      </p:pic>
      <p:pic>
        <p:nvPicPr>
          <p:cNvPr id="1420" name="Picture 14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00" y="38218268"/>
            <a:ext cx="2658377" cy="1920240"/>
          </a:xfrm>
          <a:prstGeom prst="rect">
            <a:avLst/>
          </a:prstGeom>
        </p:spPr>
      </p:pic>
      <p:pic>
        <p:nvPicPr>
          <p:cNvPr id="1421" name="Picture 14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524" y="38222903"/>
            <a:ext cx="2658377" cy="1920240"/>
          </a:xfrm>
          <a:prstGeom prst="rect">
            <a:avLst/>
          </a:prstGeom>
        </p:spPr>
      </p:pic>
      <p:pic>
        <p:nvPicPr>
          <p:cNvPr id="1422" name="Picture 14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62" y="38221794"/>
            <a:ext cx="2658377" cy="1920240"/>
          </a:xfrm>
          <a:prstGeom prst="rect">
            <a:avLst/>
          </a:prstGeom>
        </p:spPr>
      </p:pic>
      <p:pic>
        <p:nvPicPr>
          <p:cNvPr id="1425" name="Picture 14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200" y="38226988"/>
            <a:ext cx="2658377" cy="1920240"/>
          </a:xfrm>
          <a:prstGeom prst="rect">
            <a:avLst/>
          </a:prstGeom>
        </p:spPr>
      </p:pic>
      <p:pic>
        <p:nvPicPr>
          <p:cNvPr id="1426" name="Picture 14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038" y="38226988"/>
            <a:ext cx="2658377" cy="1920240"/>
          </a:xfrm>
          <a:prstGeom prst="rect">
            <a:avLst/>
          </a:prstGeom>
        </p:spPr>
      </p:pic>
      <p:sp>
        <p:nvSpPr>
          <p:cNvPr id="1046" name="TextBox 1045"/>
          <p:cNvSpPr txBox="1"/>
          <p:nvPr/>
        </p:nvSpPr>
        <p:spPr>
          <a:xfrm>
            <a:off x="124695" y="38293486"/>
            <a:ext cx="22434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dirty="0" smtClean="0">
                <a:solidFill>
                  <a:prstClr val="black"/>
                </a:solidFill>
                <a:latin typeface="News Gothic MT" charset="0"/>
                <a:ea typeface="News Gothic MT" charset="0"/>
                <a:cs typeface="News Gothic MT" charset="0"/>
              </a:rPr>
              <a:t>Cartoon simulation of VSA in operation: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249580" y="7286211"/>
            <a:ext cx="14630400" cy="30607187"/>
            <a:chOff x="249580" y="7416839"/>
            <a:chExt cx="14630400" cy="30607187"/>
          </a:xfrm>
        </p:grpSpPr>
        <p:grpSp>
          <p:nvGrpSpPr>
            <p:cNvPr id="1506" name="Group 1505"/>
            <p:cNvGrpSpPr/>
            <p:nvPr/>
          </p:nvGrpSpPr>
          <p:grpSpPr>
            <a:xfrm>
              <a:off x="379521" y="25473663"/>
              <a:ext cx="14482590" cy="4780730"/>
              <a:chOff x="374576" y="27833652"/>
              <a:chExt cx="11965516" cy="4780730"/>
            </a:xfrm>
          </p:grpSpPr>
          <p:sp>
            <p:nvSpPr>
              <p:cNvPr id="744" name="TextBox 743"/>
              <p:cNvSpPr txBox="1"/>
              <p:nvPr/>
            </p:nvSpPr>
            <p:spPr>
              <a:xfrm>
                <a:off x="374576" y="28644064"/>
                <a:ext cx="1196551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Font typeface="+mj-ea"/>
                  <a:buAutoNum type="circleNumDbPlain"/>
                </a:pPr>
                <a:r>
                  <a:rPr lang="en-US" sz="3600" dirty="0" smtClean="0">
                    <a:solidFill>
                      <a:srgbClr val="000000"/>
                    </a:solidFill>
                  </a:rPr>
                  <a:t>Air is brought in from outside (at </a:t>
                </a:r>
                <a:r>
                  <a:rPr lang="en-US" sz="3200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~ </a:t>
                </a:r>
                <a:r>
                  <a:rPr lang="en-US" sz="3600" dirty="0" smtClean="0">
                    <a:solidFill>
                      <a:srgbClr val="000000"/>
                    </a:solidFill>
                  </a:rPr>
                  <a:t>10 </a:t>
                </a:r>
                <a:r>
                  <a:rPr lang="en-US" sz="3600" dirty="0" err="1" smtClean="0">
                    <a:solidFill>
                      <a:srgbClr val="000000"/>
                    </a:solidFill>
                  </a:rPr>
                  <a:t>Bq</a:t>
                </a:r>
                <a:r>
                  <a:rPr lang="en-US" sz="3600" dirty="0" smtClean="0">
                    <a:solidFill>
                      <a:srgbClr val="000000"/>
                    </a:solidFill>
                  </a:rPr>
                  <a:t>/m</a:t>
                </a:r>
                <a:r>
                  <a:rPr lang="en-US" sz="3600" baseline="30000" dirty="0" smtClean="0">
                    <a:solidFill>
                      <a:srgbClr val="000000"/>
                    </a:solidFill>
                  </a:rPr>
                  <a:t>3</a:t>
                </a:r>
                <a:r>
                  <a:rPr lang="en-US" sz="3600" dirty="0" smtClean="0">
                    <a:solidFill>
                      <a:srgbClr val="000000"/>
                    </a:solidFill>
                  </a:rPr>
                  <a:t>) and dehumidified.</a:t>
                </a:r>
              </a:p>
              <a:p>
                <a:pPr marL="742950" indent="-742950">
                  <a:buFont typeface="Wingdings" charset="2"/>
                  <a:buAutoNum type="circleNumDbPlain"/>
                </a:pPr>
                <a:r>
                  <a:rPr lang="en-US" sz="3600" dirty="0" smtClean="0">
                    <a:solidFill>
                      <a:srgbClr val="000000"/>
                    </a:solidFill>
                  </a:rPr>
                  <a:t>Dehumidified air is blown through carbon beds.</a:t>
                </a:r>
              </a:p>
              <a:p>
                <a:pPr marL="742950" indent="-742950">
                  <a:buFont typeface="Wingdings" charset="2"/>
                  <a:buAutoNum type="circleNumDbPlain"/>
                </a:pPr>
                <a:r>
                  <a:rPr lang="en-US" sz="3600" dirty="0" smtClean="0">
                    <a:solidFill>
                      <a:srgbClr val="000000"/>
                    </a:solidFill>
                  </a:rPr>
                  <a:t>Radon in air adsorbs to sites on activated carbon.</a:t>
                </a:r>
              </a:p>
              <a:p>
                <a:pPr marL="742950" indent="-742950">
                  <a:buFont typeface="Wingdings" charset="2"/>
                  <a:buAutoNum type="circleNumDbPlain"/>
                </a:pPr>
                <a:r>
                  <a:rPr lang="en-US" sz="3600" dirty="0" smtClean="0">
                    <a:solidFill>
                      <a:srgbClr val="000000"/>
                    </a:solidFill>
                  </a:rPr>
                  <a:t>Radon-mitigated air overpressures cleanroom.</a:t>
                </a:r>
              </a:p>
              <a:p>
                <a:pPr marL="742950" indent="-742950">
                  <a:buFont typeface="Wingdings" charset="2"/>
                  <a:buAutoNum type="circleNumDbPlain"/>
                </a:pPr>
                <a:r>
                  <a:rPr lang="en-US" sz="3600" dirty="0" smtClean="0">
                    <a:solidFill>
                      <a:srgbClr val="000000"/>
                    </a:solidFill>
                  </a:rPr>
                  <a:t>Some </a:t>
                </a:r>
                <a:r>
                  <a:rPr lang="en-US" sz="3600" dirty="0" err="1" smtClean="0">
                    <a:solidFill>
                      <a:srgbClr val="000000"/>
                    </a:solidFill>
                  </a:rPr>
                  <a:t>Rn</a:t>
                </a:r>
                <a:r>
                  <a:rPr lang="en-US" sz="3600" dirty="0">
                    <a:solidFill>
                      <a:srgbClr val="000000"/>
                    </a:solidFill>
                  </a:rPr>
                  <a:t>-</a:t>
                </a:r>
                <a:r>
                  <a:rPr lang="en-US" sz="3600" dirty="0" smtClean="0">
                    <a:solidFill>
                      <a:srgbClr val="000000"/>
                    </a:solidFill>
                  </a:rPr>
                  <a:t>mitigated air is pumped through 2</a:t>
                </a:r>
                <a:r>
                  <a:rPr lang="en-US" sz="3600" baseline="30000" dirty="0" smtClean="0">
                    <a:solidFill>
                      <a:srgbClr val="000000"/>
                    </a:solidFill>
                  </a:rPr>
                  <a:t>nd</a:t>
                </a:r>
                <a:r>
                  <a:rPr lang="en-US" sz="3600" dirty="0" smtClean="0">
                    <a:solidFill>
                      <a:srgbClr val="000000"/>
                    </a:solidFill>
                  </a:rPr>
                  <a:t> carbon bed for purging.</a:t>
                </a:r>
              </a:p>
              <a:p>
                <a:pPr marL="742950" indent="-742950">
                  <a:buFont typeface="Wingdings" charset="2"/>
                  <a:buAutoNum type="circleNumDbPlain"/>
                </a:pPr>
                <a:r>
                  <a:rPr lang="en-US" sz="3600" dirty="0" smtClean="0">
                    <a:solidFill>
                      <a:srgbClr val="000000"/>
                    </a:solidFill>
                  </a:rPr>
                  <a:t>The system “swings” into reverse operation—with the first carbon bed being purged while the second adsorbs Rn atoms.</a:t>
                </a:r>
              </a:p>
            </p:txBody>
          </p:sp>
          <p:sp>
            <p:nvSpPr>
              <p:cNvPr id="1195" name="TextBox 1194"/>
              <p:cNvSpPr txBox="1"/>
              <p:nvPr/>
            </p:nvSpPr>
            <p:spPr>
              <a:xfrm>
                <a:off x="457200" y="27833652"/>
                <a:ext cx="7137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 smtClean="0">
                    <a:solidFill>
                      <a:schemeClr val="bg2"/>
                    </a:solidFill>
                  </a:rPr>
                  <a:t>How it works</a:t>
                </a:r>
                <a:endParaRPr lang="en-US" sz="4400" b="1" dirty="0">
                  <a:solidFill>
                    <a:schemeClr val="bg2"/>
                  </a:solidFill>
                </a:endParaRPr>
              </a:p>
            </p:txBody>
          </p:sp>
          <p:cxnSp>
            <p:nvCxnSpPr>
              <p:cNvPr id="1197" name="Straight Connector 1196"/>
              <p:cNvCxnSpPr/>
              <p:nvPr/>
            </p:nvCxnSpPr>
            <p:spPr>
              <a:xfrm>
                <a:off x="508000" y="28602591"/>
                <a:ext cx="11664383" cy="41473"/>
              </a:xfrm>
              <a:prstGeom prst="line">
                <a:avLst/>
              </a:prstGeom>
              <a:ln w="38100" cmpd="sng">
                <a:solidFill>
                  <a:schemeClr val="bg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0" name="Group 1409"/>
            <p:cNvGrpSpPr>
              <a:grpSpLocks noChangeAspect="1"/>
            </p:cNvGrpSpPr>
            <p:nvPr/>
          </p:nvGrpSpPr>
          <p:grpSpPr>
            <a:xfrm>
              <a:off x="316336" y="30177968"/>
              <a:ext cx="10200977" cy="7542938"/>
              <a:chOff x="187229" y="32102068"/>
              <a:chExt cx="10389792" cy="7682556"/>
            </a:xfrm>
          </p:grpSpPr>
          <p:sp>
            <p:nvSpPr>
              <p:cNvPr id="435" name="TextBox 434"/>
              <p:cNvSpPr txBox="1"/>
              <p:nvPr/>
            </p:nvSpPr>
            <p:spPr>
              <a:xfrm rot="16200000">
                <a:off x="-736463" y="35661229"/>
                <a:ext cx="3760237" cy="595599"/>
              </a:xfrm>
              <a:prstGeom prst="rect">
                <a:avLst/>
              </a:prstGeom>
              <a:noFill/>
              <a:ln w="1905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/>
                  <a:t>Larger carbon bed</a:t>
                </a:r>
                <a:endParaRPr lang="en-US" sz="3200" dirty="0"/>
              </a:p>
            </p:txBody>
          </p:sp>
          <p:sp>
            <p:nvSpPr>
              <p:cNvPr id="379" name="TextBox 378"/>
              <p:cNvSpPr txBox="1"/>
              <p:nvPr/>
            </p:nvSpPr>
            <p:spPr>
              <a:xfrm>
                <a:off x="4892006" y="39251719"/>
                <a:ext cx="2530971" cy="532905"/>
              </a:xfrm>
              <a:prstGeom prst="rect">
                <a:avLst/>
              </a:prstGeom>
              <a:noFill/>
              <a:ln w="1905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Roughing pump</a:t>
                </a:r>
                <a:endParaRPr lang="en-US" sz="2800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5836774" y="38628039"/>
                <a:ext cx="1805420" cy="532905"/>
              </a:xfrm>
              <a:prstGeom prst="rect">
                <a:avLst/>
              </a:prstGeom>
              <a:noFill/>
              <a:ln w="1905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rgbClr val="FFFFFF"/>
                    </a:solidFill>
                  </a:rPr>
                  <a:t>Booster</a:t>
                </a:r>
                <a:endParaRPr lang="en-US" sz="2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3" name="TextBox 402"/>
              <p:cNvSpPr txBox="1"/>
              <p:nvPr/>
            </p:nvSpPr>
            <p:spPr>
              <a:xfrm>
                <a:off x="7915778" y="32500987"/>
                <a:ext cx="2661243" cy="532905"/>
              </a:xfrm>
              <a:prstGeom prst="rect">
                <a:avLst/>
              </a:prstGeom>
              <a:noFill/>
              <a:ln w="1905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rgbClr val="FFFFFF"/>
                    </a:solidFill>
                  </a:rPr>
                  <a:t>Dehumidifier</a:t>
                </a:r>
                <a:endParaRPr lang="en-US" sz="2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 rot="16200000">
                <a:off x="4795883" y="37246673"/>
                <a:ext cx="2996604" cy="532905"/>
              </a:xfrm>
              <a:prstGeom prst="rect">
                <a:avLst/>
              </a:prstGeom>
              <a:noFill/>
              <a:ln w="1905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carbon bed</a:t>
                </a:r>
                <a:endParaRPr lang="en-US" sz="2800" dirty="0"/>
              </a:p>
            </p:txBody>
          </p:sp>
          <p:sp>
            <p:nvSpPr>
              <p:cNvPr id="387" name="TextBox 386"/>
              <p:cNvSpPr txBox="1"/>
              <p:nvPr/>
            </p:nvSpPr>
            <p:spPr>
              <a:xfrm rot="16200000">
                <a:off x="2231982" y="36301338"/>
                <a:ext cx="2173473" cy="971767"/>
              </a:xfrm>
              <a:prstGeom prst="rect">
                <a:avLst/>
              </a:prstGeom>
              <a:noFill/>
              <a:ln w="1905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Original</a:t>
                </a:r>
              </a:p>
              <a:p>
                <a:pPr algn="ctr"/>
                <a:r>
                  <a:rPr lang="en-US" sz="2800" dirty="0" smtClean="0"/>
                  <a:t> carbon bed</a:t>
                </a:r>
                <a:endParaRPr lang="en-US" sz="2800" dirty="0"/>
              </a:p>
            </p:txBody>
          </p:sp>
          <p:sp>
            <p:nvSpPr>
              <p:cNvPr id="453" name="TextBox 452"/>
              <p:cNvSpPr txBox="1"/>
              <p:nvPr/>
            </p:nvSpPr>
            <p:spPr>
              <a:xfrm>
                <a:off x="187229" y="32102068"/>
                <a:ext cx="4536276" cy="1347935"/>
              </a:xfrm>
              <a:prstGeom prst="rect">
                <a:avLst/>
              </a:prstGeom>
              <a:noFill/>
              <a:ln w="1905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 smtClean="0">
                    <a:solidFill>
                      <a:srgbClr val="F89646"/>
                    </a:solidFill>
                  </a:rPr>
                  <a:t>Upgrading to</a:t>
                </a:r>
              </a:p>
              <a:p>
                <a:pPr algn="ctr"/>
                <a:r>
                  <a:rPr lang="en-US" sz="4000" dirty="0" smtClean="0">
                    <a:solidFill>
                      <a:srgbClr val="F89646"/>
                    </a:solidFill>
                  </a:rPr>
                  <a:t> larger carbon beds</a:t>
                </a:r>
                <a:endParaRPr lang="en-US" sz="4000" dirty="0">
                  <a:solidFill>
                    <a:srgbClr val="F89646"/>
                  </a:solidFill>
                </a:endParaRPr>
              </a:p>
            </p:txBody>
          </p:sp>
        </p:grp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365833" y="8551996"/>
              <a:ext cx="13567120" cy="9281585"/>
              <a:chOff x="264552" y="709127"/>
              <a:chExt cx="7990264" cy="5724026"/>
            </a:xfrm>
          </p:grpSpPr>
          <p:grpSp>
            <p:nvGrpSpPr>
              <p:cNvPr id="737" name="Group 736"/>
              <p:cNvGrpSpPr/>
              <p:nvPr/>
            </p:nvGrpSpPr>
            <p:grpSpPr>
              <a:xfrm>
                <a:off x="1082996" y="756844"/>
                <a:ext cx="7171820" cy="5676309"/>
                <a:chOff x="509634" y="-245038"/>
                <a:chExt cx="7821663" cy="7065638"/>
              </a:xfrm>
            </p:grpSpPr>
            <p:cxnSp>
              <p:nvCxnSpPr>
                <p:cNvPr id="738" name="Straight Connector 737"/>
                <p:cNvCxnSpPr/>
                <p:nvPr/>
              </p:nvCxnSpPr>
              <p:spPr>
                <a:xfrm>
                  <a:off x="6837020" y="4726381"/>
                  <a:ext cx="0" cy="1115596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39" name="Straight Connector 738"/>
                <p:cNvCxnSpPr/>
                <p:nvPr/>
              </p:nvCxnSpPr>
              <p:spPr>
                <a:xfrm>
                  <a:off x="2018167" y="4718998"/>
                  <a:ext cx="0" cy="1115596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740" name="Can 739"/>
                <p:cNvSpPr/>
                <p:nvPr/>
              </p:nvSpPr>
              <p:spPr>
                <a:xfrm>
                  <a:off x="5607626" y="1546209"/>
                  <a:ext cx="2334911" cy="3501957"/>
                </a:xfrm>
                <a:prstGeom prst="can">
                  <a:avLst/>
                </a:prstGeom>
                <a:gradFill flip="none"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  <a:alpha val="22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  <a:alpha val="22000"/>
                      </a:srgbClr>
                    </a:gs>
                  </a:gsLst>
                  <a:lin ang="16200000" scaled="0"/>
                  <a:tileRect/>
                </a:gradFill>
                <a:ln w="952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1" name="Can 740"/>
                <p:cNvSpPr/>
                <p:nvPr/>
              </p:nvSpPr>
              <p:spPr>
                <a:xfrm>
                  <a:off x="5641137" y="1616566"/>
                  <a:ext cx="2273967" cy="3373830"/>
                </a:xfrm>
                <a:prstGeom prst="can">
                  <a:avLst>
                    <a:gd name="adj" fmla="val 24593"/>
                  </a:avLst>
                </a:prstGeom>
                <a:blipFill rotWithShape="1">
                  <a:blip r:embed="rId18"/>
                  <a:tile tx="0" ty="0" sx="100000" sy="100000" flip="none" algn="tl"/>
                </a:blip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2" name="Can 741"/>
                <p:cNvSpPr/>
                <p:nvPr/>
              </p:nvSpPr>
              <p:spPr>
                <a:xfrm>
                  <a:off x="826820" y="1497342"/>
                  <a:ext cx="2334911" cy="3501957"/>
                </a:xfrm>
                <a:prstGeom prst="can">
                  <a:avLst/>
                </a:prstGeom>
                <a:gradFill flip="none"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  <a:alpha val="22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  <a:alpha val="22000"/>
                      </a:srgbClr>
                    </a:gs>
                  </a:gsLst>
                  <a:lin ang="16200000" scaled="0"/>
                  <a:tileRect/>
                </a:gradFill>
                <a:ln w="952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3" name="Can 742"/>
                <p:cNvSpPr/>
                <p:nvPr/>
              </p:nvSpPr>
              <p:spPr>
                <a:xfrm>
                  <a:off x="854726" y="1567979"/>
                  <a:ext cx="2273967" cy="3373830"/>
                </a:xfrm>
                <a:prstGeom prst="can">
                  <a:avLst>
                    <a:gd name="adj" fmla="val 24593"/>
                  </a:avLst>
                </a:prstGeom>
                <a:blipFill dpi="0" rotWithShape="1">
                  <a:blip r:embed="rId18">
                    <a:alphaModFix/>
                  </a:blip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745" name="Straight Connector 744"/>
                <p:cNvCxnSpPr/>
                <p:nvPr/>
              </p:nvCxnSpPr>
              <p:spPr>
                <a:xfrm flipH="1">
                  <a:off x="5890636" y="1085378"/>
                  <a:ext cx="1813961" cy="0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746" name="Oval 745"/>
                <p:cNvSpPr/>
                <p:nvPr/>
              </p:nvSpPr>
              <p:spPr>
                <a:xfrm>
                  <a:off x="3028176" y="869521"/>
                  <a:ext cx="384876" cy="397658"/>
                </a:xfrm>
                <a:prstGeom prst="ellipse">
                  <a:avLst/>
                </a:prstGeom>
                <a:solidFill>
                  <a:srgbClr val="008000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747" name="Straight Connector 746"/>
                <p:cNvCxnSpPr/>
                <p:nvPr/>
              </p:nvCxnSpPr>
              <p:spPr>
                <a:xfrm>
                  <a:off x="3084540" y="927757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48" name="Straight Connector 747"/>
                <p:cNvCxnSpPr/>
                <p:nvPr/>
              </p:nvCxnSpPr>
              <p:spPr>
                <a:xfrm flipH="1">
                  <a:off x="3084540" y="927757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749" name="Oval 748"/>
                <p:cNvSpPr/>
                <p:nvPr/>
              </p:nvSpPr>
              <p:spPr>
                <a:xfrm>
                  <a:off x="5505760" y="886549"/>
                  <a:ext cx="384876" cy="397658"/>
                </a:xfrm>
                <a:prstGeom prst="ellipse">
                  <a:avLst/>
                </a:prstGeom>
                <a:solidFill>
                  <a:srgbClr val="AE0000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5562124" y="944785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51" name="Straight Connector 750"/>
                <p:cNvCxnSpPr/>
                <p:nvPr/>
              </p:nvCxnSpPr>
              <p:spPr>
                <a:xfrm flipH="1">
                  <a:off x="5562124" y="944785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752" name="Oval 751"/>
                <p:cNvSpPr/>
                <p:nvPr/>
              </p:nvSpPr>
              <p:spPr>
                <a:xfrm>
                  <a:off x="5070960" y="4941809"/>
                  <a:ext cx="384876" cy="397658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3" name="Oval 752"/>
                <p:cNvSpPr/>
                <p:nvPr/>
              </p:nvSpPr>
              <p:spPr>
                <a:xfrm>
                  <a:off x="2605999" y="5587536"/>
                  <a:ext cx="384876" cy="397658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0" name="Oval 759"/>
                <p:cNvSpPr/>
                <p:nvPr/>
              </p:nvSpPr>
              <p:spPr>
                <a:xfrm>
                  <a:off x="5834272" y="5604564"/>
                  <a:ext cx="384876" cy="397658"/>
                </a:xfrm>
                <a:prstGeom prst="ellipse">
                  <a:avLst/>
                </a:prstGeom>
                <a:solidFill>
                  <a:srgbClr val="F79646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5890636" y="5662800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1" name="Straight Connector 770"/>
                <p:cNvCxnSpPr/>
                <p:nvPr/>
              </p:nvCxnSpPr>
              <p:spPr>
                <a:xfrm flipH="1">
                  <a:off x="5890636" y="5662800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2" name="Straight Connector 771"/>
                <p:cNvCxnSpPr/>
                <p:nvPr/>
              </p:nvCxnSpPr>
              <p:spPr>
                <a:xfrm flipH="1" flipV="1">
                  <a:off x="3413052" y="1068350"/>
                  <a:ext cx="2092708" cy="17028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3" name="Straight Connector 772"/>
                <p:cNvCxnSpPr/>
                <p:nvPr/>
              </p:nvCxnSpPr>
              <p:spPr>
                <a:xfrm flipH="1">
                  <a:off x="1214215" y="1068350"/>
                  <a:ext cx="1813961" cy="0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4" name="Straight Connector 773"/>
                <p:cNvCxnSpPr/>
                <p:nvPr/>
              </p:nvCxnSpPr>
              <p:spPr>
                <a:xfrm flipH="1">
                  <a:off x="5890636" y="1085378"/>
                  <a:ext cx="1813961" cy="0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5" name="Straight Connector 774"/>
                <p:cNvCxnSpPr/>
                <p:nvPr/>
              </p:nvCxnSpPr>
              <p:spPr>
                <a:xfrm flipH="1">
                  <a:off x="1995098" y="5786365"/>
                  <a:ext cx="618313" cy="0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6" name="Straight Connector 775"/>
                <p:cNvCxnSpPr/>
                <p:nvPr/>
              </p:nvCxnSpPr>
              <p:spPr>
                <a:xfrm flipH="1" flipV="1">
                  <a:off x="2018167" y="5120797"/>
                  <a:ext cx="1344961" cy="2813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7" name="Straight Connector 776"/>
                <p:cNvCxnSpPr/>
                <p:nvPr/>
              </p:nvCxnSpPr>
              <p:spPr>
                <a:xfrm flipH="1">
                  <a:off x="5455836" y="5140640"/>
                  <a:ext cx="1381185" cy="0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8" name="Straight Connector 777"/>
                <p:cNvCxnSpPr/>
                <p:nvPr/>
              </p:nvCxnSpPr>
              <p:spPr>
                <a:xfrm flipH="1">
                  <a:off x="6211737" y="5803393"/>
                  <a:ext cx="648794" cy="0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9" name="Straight Connector 778"/>
                <p:cNvCxnSpPr/>
                <p:nvPr/>
              </p:nvCxnSpPr>
              <p:spPr>
                <a:xfrm flipH="1" flipV="1">
                  <a:off x="2990875" y="5786365"/>
                  <a:ext cx="2843397" cy="17028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80" name="Straight Connector 779"/>
                <p:cNvCxnSpPr/>
                <p:nvPr/>
              </p:nvCxnSpPr>
              <p:spPr>
                <a:xfrm flipH="1">
                  <a:off x="4329398" y="5635107"/>
                  <a:ext cx="3147" cy="926687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781" name="TextBox 780"/>
                <p:cNvSpPr txBox="1"/>
                <p:nvPr/>
              </p:nvSpPr>
              <p:spPr>
                <a:xfrm>
                  <a:off x="5255442" y="6226784"/>
                  <a:ext cx="1261491" cy="593816"/>
                </a:xfrm>
                <a:prstGeom prst="rect">
                  <a:avLst/>
                </a:prstGeom>
                <a:solidFill>
                  <a:srgbClr val="262626"/>
                </a:solidFill>
                <a:ln>
                  <a:solidFill>
                    <a:srgbClr val="262626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DF00"/>
                      </a:solidFill>
                      <a:effectLst/>
                      <a:uLnTx/>
                      <a:uFillTx/>
                    </a:rPr>
                    <a:t>OUTPUT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DF00"/>
                      </a:solidFill>
                      <a:effectLst/>
                      <a:uLnTx/>
                      <a:uFillTx/>
                    </a:rPr>
                    <a:t>(to cleanroom) </a:t>
                  </a: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DF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2" name="Oval 781"/>
                <p:cNvSpPr>
                  <a:spLocks noChangeAspect="1"/>
                </p:cNvSpPr>
                <p:nvPr/>
              </p:nvSpPr>
              <p:spPr>
                <a:xfrm>
                  <a:off x="1985442" y="1724870"/>
                  <a:ext cx="80408" cy="77190"/>
                </a:xfrm>
                <a:prstGeom prst="ellipse">
                  <a:avLst/>
                </a:prstGeom>
                <a:solidFill>
                  <a:sysClr val="windowText" lastClr="000000">
                    <a:lumMod val="85000"/>
                    <a:lumOff val="15000"/>
                  </a:sys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3" name="TextBox 782"/>
                <p:cNvSpPr txBox="1"/>
                <p:nvPr/>
              </p:nvSpPr>
              <p:spPr>
                <a:xfrm rot="5400000">
                  <a:off x="1826016" y="3121620"/>
                  <a:ext cx="3090263" cy="324036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~</a:t>
                  </a:r>
                  <a:r>
                    <a: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ATMOSPHERIC PRESSURE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4" name="Oval 783"/>
                <p:cNvSpPr/>
                <p:nvPr/>
              </p:nvSpPr>
              <p:spPr>
                <a:xfrm>
                  <a:off x="7648233" y="886549"/>
                  <a:ext cx="384876" cy="397658"/>
                </a:xfrm>
                <a:prstGeom prst="ellipse">
                  <a:avLst/>
                </a:prstGeom>
                <a:solidFill>
                  <a:srgbClr val="008000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7704597" y="944785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86" name="Straight Connector 785"/>
                <p:cNvCxnSpPr/>
                <p:nvPr/>
              </p:nvCxnSpPr>
              <p:spPr>
                <a:xfrm flipH="1">
                  <a:off x="7704597" y="944785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787" name="Oval 786"/>
                <p:cNvSpPr/>
                <p:nvPr/>
              </p:nvSpPr>
              <p:spPr>
                <a:xfrm>
                  <a:off x="829339" y="869521"/>
                  <a:ext cx="384876" cy="397658"/>
                </a:xfrm>
                <a:prstGeom prst="ellipse">
                  <a:avLst/>
                </a:prstGeom>
                <a:solidFill>
                  <a:srgbClr val="AE0000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885703" y="927757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89" name="Straight Connector 788"/>
                <p:cNvCxnSpPr/>
                <p:nvPr/>
              </p:nvCxnSpPr>
              <p:spPr>
                <a:xfrm flipH="1">
                  <a:off x="885703" y="927757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790" name="Oval 789"/>
                <p:cNvSpPr/>
                <p:nvPr/>
              </p:nvSpPr>
              <p:spPr>
                <a:xfrm>
                  <a:off x="3028176" y="869521"/>
                  <a:ext cx="384876" cy="397658"/>
                </a:xfrm>
                <a:prstGeom prst="ellipse">
                  <a:avLst/>
                </a:prstGeom>
                <a:solidFill>
                  <a:srgbClr val="F79646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791" name="Straight Connector 790"/>
                <p:cNvCxnSpPr/>
                <p:nvPr/>
              </p:nvCxnSpPr>
              <p:spPr>
                <a:xfrm>
                  <a:off x="3084540" y="927757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92" name="Straight Connector 791"/>
                <p:cNvCxnSpPr/>
                <p:nvPr/>
              </p:nvCxnSpPr>
              <p:spPr>
                <a:xfrm flipH="1">
                  <a:off x="3084540" y="927757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793" name="Oval 792"/>
                <p:cNvSpPr/>
                <p:nvPr/>
              </p:nvSpPr>
              <p:spPr>
                <a:xfrm>
                  <a:off x="5505760" y="886549"/>
                  <a:ext cx="384876" cy="397658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794" name="Straight Connector 793"/>
                <p:cNvCxnSpPr/>
                <p:nvPr/>
              </p:nvCxnSpPr>
              <p:spPr>
                <a:xfrm flipH="1" flipV="1">
                  <a:off x="3413052" y="1068350"/>
                  <a:ext cx="2092708" cy="17028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95" name="Straight Connector 794"/>
                <p:cNvCxnSpPr/>
                <p:nvPr/>
              </p:nvCxnSpPr>
              <p:spPr>
                <a:xfrm flipH="1">
                  <a:off x="1214215" y="1068350"/>
                  <a:ext cx="1813961" cy="0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796" name="Oval 795"/>
                <p:cNvSpPr/>
                <p:nvPr/>
              </p:nvSpPr>
              <p:spPr>
                <a:xfrm>
                  <a:off x="7648233" y="886549"/>
                  <a:ext cx="384876" cy="397658"/>
                </a:xfrm>
                <a:prstGeom prst="ellipse">
                  <a:avLst/>
                </a:prstGeom>
                <a:solidFill>
                  <a:srgbClr val="F79646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797" name="Straight Connector 796"/>
                <p:cNvCxnSpPr/>
                <p:nvPr/>
              </p:nvCxnSpPr>
              <p:spPr>
                <a:xfrm>
                  <a:off x="7704597" y="944785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98" name="Straight Connector 797"/>
                <p:cNvCxnSpPr/>
                <p:nvPr/>
              </p:nvCxnSpPr>
              <p:spPr>
                <a:xfrm flipH="1">
                  <a:off x="7704597" y="944785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99" name="Straight Connector 798"/>
                <p:cNvCxnSpPr/>
                <p:nvPr/>
              </p:nvCxnSpPr>
              <p:spPr>
                <a:xfrm flipV="1">
                  <a:off x="1021777" y="304183"/>
                  <a:ext cx="0" cy="566928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800" name="Oval 799"/>
                <p:cNvSpPr/>
                <p:nvPr/>
              </p:nvSpPr>
              <p:spPr>
                <a:xfrm>
                  <a:off x="829339" y="869521"/>
                  <a:ext cx="384876" cy="397658"/>
                </a:xfrm>
                <a:prstGeom prst="ellipse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801" name="Straight Connector 800"/>
                <p:cNvCxnSpPr/>
                <p:nvPr/>
              </p:nvCxnSpPr>
              <p:spPr>
                <a:xfrm flipH="1" flipV="1">
                  <a:off x="3741564" y="5135690"/>
                  <a:ext cx="1328898" cy="9900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5890636" y="5662800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3" name="Straight Connector 802"/>
                <p:cNvCxnSpPr/>
                <p:nvPr/>
              </p:nvCxnSpPr>
              <p:spPr>
                <a:xfrm flipH="1">
                  <a:off x="5890636" y="5662800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804" name="Oval 803"/>
                <p:cNvSpPr>
                  <a:spLocks noChangeAspect="1"/>
                </p:cNvSpPr>
                <p:nvPr/>
              </p:nvSpPr>
              <p:spPr>
                <a:xfrm>
                  <a:off x="6751665" y="1776990"/>
                  <a:ext cx="80409" cy="77190"/>
                </a:xfrm>
                <a:prstGeom prst="ellipse">
                  <a:avLst/>
                </a:prstGeom>
                <a:solidFill>
                  <a:sysClr val="windowText" lastClr="000000">
                    <a:lumMod val="85000"/>
                    <a:lumOff val="15000"/>
                  </a:sys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2023448" y="1066872"/>
                  <a:ext cx="0" cy="700192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806" name="Oval 805"/>
                <p:cNvSpPr/>
                <p:nvPr/>
              </p:nvSpPr>
              <p:spPr>
                <a:xfrm>
                  <a:off x="3363128" y="4924781"/>
                  <a:ext cx="384876" cy="397658"/>
                </a:xfrm>
                <a:prstGeom prst="ellipse">
                  <a:avLst/>
                </a:prstGeom>
                <a:solidFill>
                  <a:srgbClr val="F79646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3419492" y="4983017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8" name="Straight Connector 807"/>
                <p:cNvCxnSpPr/>
                <p:nvPr/>
              </p:nvCxnSpPr>
              <p:spPr>
                <a:xfrm flipH="1">
                  <a:off x="3419492" y="4983017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9" name="Straight Connector 808"/>
                <p:cNvCxnSpPr/>
                <p:nvPr/>
              </p:nvCxnSpPr>
              <p:spPr>
                <a:xfrm>
                  <a:off x="3413052" y="4980204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10" name="Straight Connector 809"/>
                <p:cNvCxnSpPr/>
                <p:nvPr/>
              </p:nvCxnSpPr>
              <p:spPr>
                <a:xfrm flipH="1">
                  <a:off x="3413052" y="4980204"/>
                  <a:ext cx="272148" cy="28118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811" name="Right Arrow 810"/>
                <p:cNvSpPr/>
                <p:nvPr/>
              </p:nvSpPr>
              <p:spPr>
                <a:xfrm>
                  <a:off x="4523411" y="5057782"/>
                  <a:ext cx="435991" cy="161656"/>
                </a:xfrm>
                <a:prstGeom prst="rightArrow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2" name="TextBox 811"/>
                <p:cNvSpPr txBox="1"/>
                <p:nvPr/>
              </p:nvSpPr>
              <p:spPr>
                <a:xfrm>
                  <a:off x="3920722" y="3657154"/>
                  <a:ext cx="822692" cy="335635"/>
                </a:xfrm>
                <a:prstGeom prst="rect">
                  <a:avLst/>
                </a:prstGeom>
                <a:solidFill>
                  <a:srgbClr val="262626"/>
                </a:solidFill>
                <a:ln>
                  <a:solidFill>
                    <a:srgbClr val="262626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DF00"/>
                      </a:solidFill>
                      <a:effectLst/>
                      <a:uLnTx/>
                      <a:uFillTx/>
                    </a:rPr>
                    <a:t>BOOSTER</a:t>
                  </a: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DF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813" name="Straight Connector 812"/>
                <p:cNvCxnSpPr/>
                <p:nvPr/>
              </p:nvCxnSpPr>
              <p:spPr>
                <a:xfrm flipV="1">
                  <a:off x="4332063" y="1044753"/>
                  <a:ext cx="2486" cy="2612402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14" name="Straight Connector 813"/>
                <p:cNvCxnSpPr/>
                <p:nvPr/>
              </p:nvCxnSpPr>
              <p:spPr>
                <a:xfrm flipH="1" flipV="1">
                  <a:off x="972486" y="329440"/>
                  <a:ext cx="2884876" cy="10170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15" name="Straight Connector 814"/>
                <p:cNvCxnSpPr/>
                <p:nvPr/>
              </p:nvCxnSpPr>
              <p:spPr>
                <a:xfrm flipH="1">
                  <a:off x="4969283" y="338379"/>
                  <a:ext cx="2912638" cy="1229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16" name="Straight Connector 815"/>
                <p:cNvCxnSpPr/>
                <p:nvPr/>
              </p:nvCxnSpPr>
              <p:spPr>
                <a:xfrm flipV="1">
                  <a:off x="7841170" y="323585"/>
                  <a:ext cx="0" cy="566928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817" name="Right Arrow 816"/>
                <p:cNvSpPr/>
                <p:nvPr/>
              </p:nvSpPr>
              <p:spPr>
                <a:xfrm rot="10800000">
                  <a:off x="1537362" y="183463"/>
                  <a:ext cx="961608" cy="312291"/>
                </a:xfrm>
                <a:prstGeom prst="rightArrow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8" name="Right Arrow 817"/>
                <p:cNvSpPr/>
                <p:nvPr/>
              </p:nvSpPr>
              <p:spPr>
                <a:xfrm rot="5400000">
                  <a:off x="4010024" y="6035083"/>
                  <a:ext cx="627524" cy="309790"/>
                </a:xfrm>
                <a:prstGeom prst="rightArrow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819" name="Straight Connector 818"/>
                <p:cNvCxnSpPr/>
                <p:nvPr/>
              </p:nvCxnSpPr>
              <p:spPr>
                <a:xfrm flipH="1" flipV="1">
                  <a:off x="4312311" y="6543733"/>
                  <a:ext cx="949432" cy="11375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820" name="Right Arrow 819"/>
                <p:cNvSpPr/>
                <p:nvPr/>
              </p:nvSpPr>
              <p:spPr>
                <a:xfrm rot="5400000">
                  <a:off x="3856009" y="2198916"/>
                  <a:ext cx="961608" cy="312291"/>
                </a:xfrm>
                <a:prstGeom prst="rightArrow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1" name="TextBox 820"/>
                <p:cNvSpPr txBox="1"/>
                <p:nvPr/>
              </p:nvSpPr>
              <p:spPr>
                <a:xfrm rot="5400000">
                  <a:off x="7177765" y="3148642"/>
                  <a:ext cx="1983027" cy="324036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LOW PRESSURE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6789681" y="1083901"/>
                  <a:ext cx="0" cy="718159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823" name="Right Arrow 822"/>
                <p:cNvSpPr/>
                <p:nvPr/>
              </p:nvSpPr>
              <p:spPr>
                <a:xfrm rot="16200000">
                  <a:off x="5252445" y="2548664"/>
                  <a:ext cx="435991" cy="161656"/>
                </a:xfrm>
                <a:prstGeom prst="rightArrow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4" name="Right Arrow 823"/>
                <p:cNvSpPr/>
                <p:nvPr/>
              </p:nvSpPr>
              <p:spPr>
                <a:xfrm rot="5400000">
                  <a:off x="184976" y="3138677"/>
                  <a:ext cx="961608" cy="312291"/>
                </a:xfrm>
                <a:prstGeom prst="rightArrow">
                  <a:avLst/>
                </a:prstGeom>
                <a:gradFill rotWithShape="1">
                  <a:gsLst>
                    <a:gs pos="0">
                      <a:srgbClr val="4F81B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F81B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5" name="TextBox 824"/>
                <p:cNvSpPr txBox="1"/>
                <p:nvPr/>
              </p:nvSpPr>
              <p:spPr>
                <a:xfrm>
                  <a:off x="3598200" y="-245038"/>
                  <a:ext cx="1642908" cy="335635"/>
                </a:xfrm>
                <a:prstGeom prst="rect">
                  <a:avLst/>
                </a:pr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solidFill>
                    <a:srgbClr val="262626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DF00"/>
                      </a:solidFill>
                      <a:effectLst/>
                      <a:uLnTx/>
                      <a:uFillTx/>
                    </a:rPr>
                    <a:t>INTAKE (outdoor air)</a:t>
                  </a:r>
                </a:p>
              </p:txBody>
            </p:sp>
          </p:grpSp>
          <p:sp>
            <p:nvSpPr>
              <p:cNvPr id="826" name="TextBox 825"/>
              <p:cNvSpPr txBox="1"/>
              <p:nvPr/>
            </p:nvSpPr>
            <p:spPr>
              <a:xfrm>
                <a:off x="5533818" y="709127"/>
                <a:ext cx="1542418" cy="311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~</a:t>
                </a: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10-100 </a:t>
                </a:r>
                <a:r>
                  <a:rPr kumimoji="0" lang="en-US" sz="24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Bq</a:t>
                </a: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/m</a:t>
                </a:r>
                <a:r>
                  <a:rPr kumimoji="0" lang="en-US" sz="2400" b="1" i="0" u="none" strike="noStrike" kern="0" cap="none" spc="0" normalizeH="0" baseline="30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3</a:t>
                </a:r>
                <a:endPara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7" name="TextBox 826"/>
              <p:cNvSpPr txBox="1"/>
              <p:nvPr/>
            </p:nvSpPr>
            <p:spPr>
              <a:xfrm>
                <a:off x="3258961" y="6055960"/>
                <a:ext cx="1243745" cy="311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~</a:t>
                </a: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0.1 </a:t>
                </a:r>
                <a:r>
                  <a:rPr kumimoji="0" lang="en-US" sz="24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Bq</a:t>
                </a: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/m</a:t>
                </a:r>
                <a:r>
                  <a:rPr kumimoji="0" lang="en-US" sz="2400" b="1" i="0" u="none" strike="noStrike" kern="0" cap="none" spc="0" normalizeH="0" baseline="30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3</a:t>
                </a:r>
                <a:endPara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8" name="TextBox 827"/>
              <p:cNvSpPr txBox="1"/>
              <p:nvPr/>
            </p:nvSpPr>
            <p:spPr>
              <a:xfrm rot="5400000">
                <a:off x="5141178" y="3631621"/>
                <a:ext cx="1023169" cy="336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Purging</a:t>
                </a:r>
              </a:p>
            </p:txBody>
          </p:sp>
          <p:sp>
            <p:nvSpPr>
              <p:cNvPr id="829" name="TextBox 828"/>
              <p:cNvSpPr txBox="1"/>
              <p:nvPr/>
            </p:nvSpPr>
            <p:spPr>
              <a:xfrm>
                <a:off x="3917938" y="4466115"/>
                <a:ext cx="1339285" cy="269639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262626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DF00"/>
                    </a:solidFill>
                    <a:effectLst/>
                    <a:uLnTx/>
                    <a:uFillTx/>
                  </a:rPr>
                  <a:t>ROUGHING PUMP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DF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830" name="Straight Connector 829"/>
              <p:cNvCxnSpPr/>
              <p:nvPr/>
            </p:nvCxnSpPr>
            <p:spPr>
              <a:xfrm flipV="1">
                <a:off x="4587582" y="4187162"/>
                <a:ext cx="267" cy="278955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1" name="Straight Connector 830"/>
              <p:cNvCxnSpPr/>
              <p:nvPr/>
            </p:nvCxnSpPr>
            <p:spPr>
              <a:xfrm flipH="1" flipV="1">
                <a:off x="4587265" y="5059570"/>
                <a:ext cx="1026" cy="211060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2" name="Straight Connector 831"/>
              <p:cNvCxnSpPr/>
              <p:nvPr/>
            </p:nvCxnSpPr>
            <p:spPr>
              <a:xfrm flipH="1" flipV="1">
                <a:off x="4594798" y="5253202"/>
                <a:ext cx="122016" cy="122044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3" name="Straight Connector 832"/>
              <p:cNvCxnSpPr/>
              <p:nvPr/>
            </p:nvCxnSpPr>
            <p:spPr>
              <a:xfrm flipV="1">
                <a:off x="4459908" y="5255065"/>
                <a:ext cx="119824" cy="12452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834" name="Oval 833"/>
              <p:cNvSpPr/>
              <p:nvPr/>
            </p:nvSpPr>
            <p:spPr>
              <a:xfrm>
                <a:off x="4511261" y="5356238"/>
                <a:ext cx="154061" cy="124520"/>
              </a:xfrm>
              <a:prstGeom prst="ellips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35" name="TextBox 834"/>
              <p:cNvSpPr txBox="1"/>
              <p:nvPr/>
            </p:nvSpPr>
            <p:spPr>
              <a:xfrm>
                <a:off x="3976544" y="1078458"/>
                <a:ext cx="1382614" cy="26963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>
                <a:solidFill>
                  <a:srgbClr val="262626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DF00"/>
                    </a:solidFill>
                    <a:effectLst/>
                    <a:uLnTx/>
                    <a:uFillTx/>
                  </a:rPr>
                  <a:t>BLOWER (100 </a:t>
                </a: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DF00"/>
                    </a:solidFill>
                    <a:effectLst/>
                    <a:uLnTx/>
                    <a:uFillTx/>
                  </a:rPr>
                  <a:t>cfm</a:t>
                </a: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DF00"/>
                    </a:solidFill>
                    <a:effectLst/>
                    <a:uLnTx/>
                    <a:uFillTx/>
                  </a:rPr>
                  <a:t>)</a:t>
                </a:r>
              </a:p>
            </p:txBody>
          </p:sp>
          <p:sp>
            <p:nvSpPr>
              <p:cNvPr id="836" name="TextBox 835"/>
              <p:cNvSpPr txBox="1"/>
              <p:nvPr/>
            </p:nvSpPr>
            <p:spPr>
              <a:xfrm>
                <a:off x="394967" y="5993932"/>
                <a:ext cx="2608211" cy="352604"/>
              </a:xfrm>
              <a:prstGeom prst="rect">
                <a:avLst/>
              </a:prstGeom>
              <a:noFill/>
              <a:ln>
                <a:solidFill>
                  <a:srgbClr val="F79646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125 kg of activated carbon</a:t>
                </a:r>
              </a:p>
            </p:txBody>
          </p:sp>
          <p:cxnSp>
            <p:nvCxnSpPr>
              <p:cNvPr id="837" name="Straight Arrow Connector 836"/>
              <p:cNvCxnSpPr/>
              <p:nvPr/>
            </p:nvCxnSpPr>
            <p:spPr>
              <a:xfrm flipV="1">
                <a:off x="1729039" y="4706048"/>
                <a:ext cx="221633" cy="1287884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79646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838" name="TextBox 837"/>
              <p:cNvSpPr txBox="1"/>
              <p:nvPr/>
            </p:nvSpPr>
            <p:spPr>
              <a:xfrm>
                <a:off x="1832050" y="709127"/>
                <a:ext cx="1355736" cy="35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Air is dried</a:t>
                </a: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9" name="TextBox 838"/>
              <p:cNvSpPr txBox="1"/>
              <p:nvPr/>
            </p:nvSpPr>
            <p:spPr>
              <a:xfrm>
                <a:off x="264552" y="3034789"/>
                <a:ext cx="919684" cy="1057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Radon adsorbs to carbon</a:t>
                </a: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954936" y="18603398"/>
              <a:ext cx="9473395" cy="2897397"/>
              <a:chOff x="472810" y="25955726"/>
              <a:chExt cx="8699023" cy="2265769"/>
            </a:xfrm>
          </p:grpSpPr>
          <p:sp>
            <p:nvSpPr>
              <p:cNvPr id="896" name="Can 895"/>
              <p:cNvSpPr/>
              <p:nvPr/>
            </p:nvSpPr>
            <p:spPr>
              <a:xfrm rot="5400000">
                <a:off x="4436234" y="23531523"/>
                <a:ext cx="803596" cy="6220691"/>
              </a:xfrm>
              <a:prstGeom prst="can">
                <a:avLst>
                  <a:gd name="adj" fmla="val 24593"/>
                </a:avLst>
              </a:prstGeom>
              <a:blipFill dpi="0" rotWithShape="1">
                <a:blip r:embed="rId18">
                  <a:alphaModFix/>
                </a:blip>
                <a:srcRect/>
                <a:tile tx="0" ty="0" sx="100000" sy="100000" flip="none" algn="tl"/>
              </a:blip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8" name="Rectangle 897"/>
                  <p:cNvSpPr/>
                  <p:nvPr/>
                </p:nvSpPr>
                <p:spPr>
                  <a:xfrm>
                    <a:off x="580668" y="25955726"/>
                    <a:ext cx="581033" cy="36102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News Gothic MT" charset="0"/>
                                  <a:cs typeface="News Gothic MT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News Gothic MT" charset="0"/>
                                  <a:cs typeface="News Gothic MT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News Gothic MT" charset="0"/>
                                  <a:cs typeface="News Gothic MT" charset="0"/>
                                </a:rPr>
                                <m:t>𝐴𝑖𝑟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898" name="Rectangle 89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668" y="25955726"/>
                    <a:ext cx="581033" cy="361023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 r="-5769"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9" name="TextBox 898"/>
              <p:cNvSpPr txBox="1"/>
              <p:nvPr/>
            </p:nvSpPr>
            <p:spPr>
              <a:xfrm>
                <a:off x="472810" y="26951922"/>
                <a:ext cx="924843" cy="64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High</a:t>
                </a:r>
              </a:p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Rn air</a:t>
                </a:r>
              </a:p>
            </p:txBody>
          </p:sp>
          <p:sp>
            <p:nvSpPr>
              <p:cNvPr id="900" name="TextBox 899"/>
              <p:cNvSpPr txBox="1"/>
              <p:nvPr/>
            </p:nvSpPr>
            <p:spPr>
              <a:xfrm>
                <a:off x="8341423" y="26950046"/>
                <a:ext cx="830410" cy="64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Low</a:t>
                </a:r>
              </a:p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Rn air</a:t>
                </a:r>
              </a:p>
            </p:txBody>
          </p:sp>
          <p:cxnSp>
            <p:nvCxnSpPr>
              <p:cNvPr id="901" name="Straight Arrow Connector 900"/>
              <p:cNvCxnSpPr/>
              <p:nvPr/>
            </p:nvCxnSpPr>
            <p:spPr>
              <a:xfrm>
                <a:off x="550644" y="26477459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2" name="Straight Arrow Connector 901"/>
              <p:cNvCxnSpPr/>
              <p:nvPr/>
            </p:nvCxnSpPr>
            <p:spPr>
              <a:xfrm>
                <a:off x="550644" y="26629859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3" name="Straight Arrow Connector 902"/>
              <p:cNvCxnSpPr/>
              <p:nvPr/>
            </p:nvCxnSpPr>
            <p:spPr>
              <a:xfrm>
                <a:off x="550644" y="26796113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4" name="Straight Arrow Connector 903"/>
              <p:cNvCxnSpPr/>
              <p:nvPr/>
            </p:nvCxnSpPr>
            <p:spPr>
              <a:xfrm>
                <a:off x="8379160" y="26470314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5" name="Straight Arrow Connector 904"/>
              <p:cNvCxnSpPr/>
              <p:nvPr/>
            </p:nvCxnSpPr>
            <p:spPr>
              <a:xfrm>
                <a:off x="8379160" y="26622714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6" name="Straight Arrow Connector 905"/>
              <p:cNvCxnSpPr/>
              <p:nvPr/>
            </p:nvCxnSpPr>
            <p:spPr>
              <a:xfrm>
                <a:off x="8379160" y="26788968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7" name="Straight Arrow Connector 906"/>
              <p:cNvCxnSpPr/>
              <p:nvPr/>
            </p:nvCxnSpPr>
            <p:spPr>
              <a:xfrm>
                <a:off x="3153121" y="26470314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79646">
                    <a:lumMod val="75000"/>
                  </a:srgbClr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8" name="Straight Arrow Connector 907"/>
              <p:cNvCxnSpPr/>
              <p:nvPr/>
            </p:nvCxnSpPr>
            <p:spPr>
              <a:xfrm>
                <a:off x="3153121" y="26622714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79646">
                    <a:lumMod val="75000"/>
                  </a:srgbClr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9" name="Straight Arrow Connector 908"/>
              <p:cNvCxnSpPr/>
              <p:nvPr/>
            </p:nvCxnSpPr>
            <p:spPr>
              <a:xfrm>
                <a:off x="3153121" y="26788968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79646">
                    <a:lumMod val="75000"/>
                  </a:srgbClr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0" name="Straight Arrow Connector 909"/>
              <p:cNvCxnSpPr/>
              <p:nvPr/>
            </p:nvCxnSpPr>
            <p:spPr>
              <a:xfrm>
                <a:off x="5691299" y="26477459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1" name="Straight Arrow Connector 910"/>
              <p:cNvCxnSpPr/>
              <p:nvPr/>
            </p:nvCxnSpPr>
            <p:spPr>
              <a:xfrm>
                <a:off x="5691299" y="26629859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2" name="Straight Arrow Connector 911"/>
              <p:cNvCxnSpPr/>
              <p:nvPr/>
            </p:nvCxnSpPr>
            <p:spPr>
              <a:xfrm>
                <a:off x="5691299" y="26796113"/>
                <a:ext cx="72043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913" name="TextBox 912"/>
              <p:cNvSpPr txBox="1"/>
              <p:nvPr/>
            </p:nvSpPr>
            <p:spPr>
              <a:xfrm>
                <a:off x="1396677" y="27860472"/>
                <a:ext cx="139742" cy="361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15" name="TextBox 914"/>
            <p:cNvSpPr txBox="1"/>
            <p:nvPr/>
          </p:nvSpPr>
          <p:spPr>
            <a:xfrm>
              <a:off x="8965072" y="21234664"/>
              <a:ext cx="573704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2800" dirty="0" smtClean="0">
                  <a:solidFill>
                    <a:prstClr val="black"/>
                  </a:solidFill>
                  <a:latin typeface="News Gothic MT" charset="0"/>
                  <a:ea typeface="News Gothic MT" charset="0"/>
                  <a:cs typeface="News Gothic MT" charset="0"/>
                </a:rPr>
                <a:t>Preferential adsorption of radon over N</a:t>
              </a:r>
              <a:r>
                <a:rPr lang="en-US" sz="2800" baseline="-25000" dirty="0" smtClean="0">
                  <a:solidFill>
                    <a:prstClr val="black"/>
                  </a:solidFill>
                  <a:latin typeface="News Gothic MT" charset="0"/>
                  <a:ea typeface="News Gothic MT" charset="0"/>
                  <a:cs typeface="News Gothic MT" charset="0"/>
                </a:rPr>
                <a:t>2</a:t>
              </a:r>
              <a:r>
                <a:rPr lang="en-US" sz="2800" dirty="0" smtClean="0">
                  <a:solidFill>
                    <a:prstClr val="black"/>
                  </a:solidFill>
                  <a:latin typeface="News Gothic MT" charset="0"/>
                  <a:ea typeface="News Gothic MT" charset="0"/>
                  <a:cs typeface="News Gothic MT" charset="0"/>
                </a:rPr>
                <a:t>, O</a:t>
              </a:r>
              <a:r>
                <a:rPr lang="en-US" sz="2800" baseline="-25000" dirty="0" smtClean="0">
                  <a:solidFill>
                    <a:prstClr val="black"/>
                  </a:solidFill>
                  <a:latin typeface="News Gothic MT" charset="0"/>
                  <a:ea typeface="News Gothic MT" charset="0"/>
                  <a:cs typeface="News Gothic MT" charset="0"/>
                </a:rPr>
                <a:t>2</a:t>
              </a:r>
              <a:r>
                <a:rPr lang="en-US" sz="2800" dirty="0" smtClean="0">
                  <a:solidFill>
                    <a:prstClr val="black"/>
                  </a:solidFill>
                  <a:latin typeface="News Gothic MT" charset="0"/>
                  <a:ea typeface="News Gothic MT" charset="0"/>
                  <a:cs typeface="News Gothic MT" charset="0"/>
                </a:rPr>
                <a:t> on C since both radon and C are non-polar (Van der Waals interaction). </a:t>
              </a:r>
            </a:p>
          </p:txBody>
        </p:sp>
        <p:pic>
          <p:nvPicPr>
            <p:cNvPr id="916" name="Picture 915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579" y="23383685"/>
              <a:ext cx="5821573" cy="1758193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6841366" y="17504567"/>
              <a:ext cx="7469310" cy="1213461"/>
              <a:chOff x="8272949" y="24641420"/>
              <a:chExt cx="7469310" cy="12134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4" name="Rectangle 913"/>
                  <p:cNvSpPr/>
                  <p:nvPr/>
                </p:nvSpPr>
                <p:spPr>
                  <a:xfrm>
                    <a:off x="8272949" y="25029975"/>
                    <a:ext cx="5306709" cy="82490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𝑅𝑛</m:t>
                            </m:r>
                          </m:sub>
                        </m:sSub>
                        <m:r>
                          <a:rPr kumimoji="0" lang="en-US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News Gothic MT" charset="0"/>
                            <a:cs typeface="News Gothic MT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𝐴𝑖𝑟</m:t>
                            </m:r>
                          </m:sub>
                        </m:sSub>
                        <m:r>
                          <a:rPr kumimoji="0" lang="en-US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News Gothic MT" charset="0"/>
                            <a:cs typeface="News Gothic MT" charset="0"/>
                          </a:rPr>
                          <m:t>×</m:t>
                        </m:r>
                        <m:f>
                          <m:fPr>
                            <m:ctrlP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en-US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News Gothic MT" charset="0"/>
                                    <a:cs typeface="News Gothic MT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News Gothic MT" charset="0"/>
                                    <a:cs typeface="News Gothic MT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News Gothic MT" charset="0"/>
                                    <a:cs typeface="News Gothic MT" charset="0"/>
                                  </a:rPr>
                                  <m:t>𝑔𝑎𝑠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en-US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News Gothic MT" charset="0"/>
                                    <a:cs typeface="News Gothic MT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News Gothic MT" charset="0"/>
                                    <a:cs typeface="News Gothic MT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News Gothic MT" charset="0"/>
                                    <a:cs typeface="News Gothic MT" charset="0"/>
                                  </a:rPr>
                                  <m:t>𝑔𝑎𝑠</m:t>
                                </m:r>
                              </m:sub>
                            </m:sSub>
                            <m: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News Gothic MT" charset="0"/>
                                    <a:cs typeface="News Gothic MT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News Gothic MT" charset="0"/>
                                    <a:cs typeface="News Gothic MT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News Gothic MT" charset="0"/>
                                    <a:cs typeface="News Gothic MT" charset="0"/>
                                  </a:rPr>
                                  <m:t>𝑠𝑢𝑟𝑓</m:t>
                                </m:r>
                              </m:sub>
                            </m:sSub>
                          </m:den>
                        </m:f>
                      </m:oMath>
                    </a14:m>
                    <a:r>
                      <a:rPr kumimoji="0" lang="en-US" sz="2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 =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𝐴𝑖𝑟</m:t>
                            </m:r>
                          </m:sub>
                        </m:sSub>
                        <m:r>
                          <a:rPr kumimoji="0" lang="en-US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News Gothic MT" charset="0"/>
                            <a:cs typeface="News Gothic MT" charset="0"/>
                          </a:rPr>
                          <m:t>×</m:t>
                        </m:r>
                        <m:f>
                          <m:fPr>
                            <m:ctrlP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</m:ctrlPr>
                          </m:fPr>
                          <m:num>
                            <m: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𝐷</m:t>
                            </m:r>
                          </m:num>
                          <m:den>
                            <m: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𝐷</m:t>
                            </m:r>
                            <m: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+</m:t>
                            </m:r>
                            <m: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𝐴</m:t>
                            </m:r>
                          </m:den>
                        </m:f>
                      </m:oMath>
                    </a14:m>
                    <a:endParaRPr kumimoji="0" lang="en-US" sz="2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914" name="Rectangle 9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2949" y="25029975"/>
                    <a:ext cx="5306709" cy="824906"/>
                  </a:xfrm>
                  <a:prstGeom prst="rect">
                    <a:avLst/>
                  </a:prstGeom>
                  <a:blipFill rotWithShape="0"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17" name="Group 916"/>
              <p:cNvGrpSpPr/>
              <p:nvPr/>
            </p:nvGrpSpPr>
            <p:grpSpPr>
              <a:xfrm>
                <a:off x="13327764" y="24641420"/>
                <a:ext cx="2414495" cy="961723"/>
                <a:chOff x="14697720" y="3523887"/>
                <a:chExt cx="2414495" cy="961723"/>
              </a:xfrm>
            </p:grpSpPr>
            <p:sp>
              <p:nvSpPr>
                <p:cNvPr id="918" name="TextBox 917"/>
                <p:cNvSpPr txBox="1"/>
                <p:nvPr/>
              </p:nvSpPr>
              <p:spPr>
                <a:xfrm>
                  <a:off x="14995578" y="3523887"/>
                  <a:ext cx="19367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ＭＳ Ｐゴシック" charset="0"/>
                    </a:rPr>
                    <a:t>Desorption rate</a:t>
                  </a:r>
                </a:p>
              </p:txBody>
            </p:sp>
            <p:sp>
              <p:nvSpPr>
                <p:cNvPr id="919" name="TextBox 918"/>
                <p:cNvSpPr txBox="1"/>
                <p:nvPr/>
              </p:nvSpPr>
              <p:spPr>
                <a:xfrm>
                  <a:off x="15189894" y="4085500"/>
                  <a:ext cx="19223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ＭＳ Ｐゴシック" charset="0"/>
                    </a:rPr>
                    <a:t>Adsorption rate</a:t>
                  </a:r>
                </a:p>
              </p:txBody>
            </p:sp>
            <p:cxnSp>
              <p:nvCxnSpPr>
                <p:cNvPr id="920" name="Straight Arrow Connector 919"/>
                <p:cNvCxnSpPr/>
                <p:nvPr/>
              </p:nvCxnSpPr>
              <p:spPr bwMode="auto">
                <a:xfrm flipH="1">
                  <a:off x="14697720" y="3708553"/>
                  <a:ext cx="297858" cy="321999"/>
                </a:xfrm>
                <a:prstGeom prst="straightConnector1">
                  <a:avLst/>
                </a:prstGeom>
                <a:solidFill>
                  <a:srgbClr val="4F81BD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921" name="Straight Arrow Connector 920"/>
              <p:cNvCxnSpPr/>
              <p:nvPr/>
            </p:nvCxnSpPr>
            <p:spPr bwMode="auto">
              <a:xfrm flipH="1">
                <a:off x="13476693" y="25387699"/>
                <a:ext cx="343245" cy="181816"/>
              </a:xfrm>
              <a:prstGeom prst="straightConnector1">
                <a:avLst/>
              </a:prstGeom>
              <a:solidFill>
                <a:srgbClr val="4F81BD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2" name="Rectangle 921"/>
                <p:cNvSpPr/>
                <p:nvPr/>
              </p:nvSpPr>
              <p:spPr>
                <a:xfrm>
                  <a:off x="956867" y="17975413"/>
                  <a:ext cx="2886752" cy="9694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News Gothic MT" charset="0"/>
                            <a:cs typeface="News Gothic MT" charset="0"/>
                          </a:rPr>
                          <m:t>𝐷</m:t>
                        </m:r>
                        <m:r>
                          <a:rPr kumimoji="0" lang="en-US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News Gothic MT" charset="0"/>
                            <a:cs typeface="News Gothic MT" charset="0"/>
                          </a:rPr>
                          <m:t>∝</m:t>
                        </m:r>
                        <m:func>
                          <m:funcPr>
                            <m:ctrlPr>
                              <a:rPr kumimoji="0" lang="en-US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News Gothic MT" charset="0"/>
                                <a:cs typeface="News Gothic MT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News Gothic MT" charset="0"/>
                                    <a:cs typeface="News Gothic MT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News Gothic MT" charset="0"/>
                                    <a:cs typeface="News Gothic MT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News Gothic MT" charset="0"/>
                                        <a:cs typeface="News Gothic MT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kumimoji="0" lang="en-US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News Gothic MT" charset="0"/>
                                            <a:cs typeface="News Gothic MT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News Gothic MT" charset="0"/>
                                            <a:cs typeface="News Gothic MT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kumimoji="0" lang="en-US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News Gothic MT" charset="0"/>
                                            <a:cs typeface="News Gothic MT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kumimoji="0" lang="en-US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News Gothic MT" charset="0"/>
                                            <a:cs typeface="News Gothic MT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News Gothic MT" charset="0"/>
                                            <a:cs typeface="News Gothic MT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kumimoji="0" lang="en-US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News Gothic MT" charset="0"/>
                                            <a:cs typeface="News Gothic MT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r>
                                      <a:rPr kumimoji="0" lang="en-US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News Gothic MT" charset="0"/>
                                        <a:cs typeface="News Gothic MT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22" name="Rectangle 9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867" y="17975413"/>
                  <a:ext cx="2886752" cy="969433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3" name="TextBox 922"/>
            <p:cNvSpPr txBox="1"/>
            <p:nvPr/>
          </p:nvSpPr>
          <p:spPr>
            <a:xfrm>
              <a:off x="548597" y="19074683"/>
              <a:ext cx="44170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2800" dirty="0" smtClean="0">
                  <a:solidFill>
                    <a:srgbClr val="0096FF"/>
                  </a:solidFill>
                  <a:latin typeface="News Gothic MT" charset="0"/>
                  <a:ea typeface="News Gothic MT" charset="0"/>
                  <a:cs typeface="News Gothic MT" charset="0"/>
                </a:rPr>
                <a:t>Reduce desorption rate by reducing temperature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3000" y="7416839"/>
              <a:ext cx="13490833" cy="1117124"/>
            </a:xfrm>
            <a:prstGeom prst="rect">
              <a:avLst/>
            </a:prstGeom>
            <a:noFill/>
          </p:spPr>
          <p:txBody>
            <a:bodyPr wrap="square" lIns="85240" tIns="42620" rIns="85240" bIns="42620" rtlCol="0" anchor="ctr">
              <a:spAutoFit/>
            </a:bodyPr>
            <a:lstStyle/>
            <a:p>
              <a:r>
                <a:rPr lang="en-US" sz="6700" dirty="0" smtClean="0">
                  <a:solidFill>
                    <a:srgbClr val="000090"/>
                  </a:solidFill>
                </a:rPr>
                <a:t>Vacuum Swing Adsorption System</a:t>
              </a:r>
              <a:endParaRPr lang="en-US" sz="6700" dirty="0">
                <a:solidFill>
                  <a:srgbClr val="000090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4" t="6311" r="8354"/>
            <a:stretch/>
          </p:blipFill>
          <p:spPr>
            <a:xfrm>
              <a:off x="269459" y="21147257"/>
              <a:ext cx="8617002" cy="4504329"/>
            </a:xfrm>
            <a:prstGeom prst="rect">
              <a:avLst/>
            </a:prstGeom>
          </p:spPr>
        </p:pic>
        <p:sp>
          <p:nvSpPr>
            <p:cNvPr id="427" name="Rounded Rectangle 426"/>
            <p:cNvSpPr/>
            <p:nvPr/>
          </p:nvSpPr>
          <p:spPr>
            <a:xfrm>
              <a:off x="249580" y="8467996"/>
              <a:ext cx="14630400" cy="29556030"/>
            </a:xfrm>
            <a:prstGeom prst="roundRect">
              <a:avLst>
                <a:gd name="adj" fmla="val 3734"/>
              </a:avLst>
            </a:prstGeom>
            <a:noFill/>
            <a:ln w="28575">
              <a:solidFill>
                <a:srgbClr val="202C9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55721" tIns="85240" rIns="255721" bIns="0" rtlCol="0" anchor="t" anchorCtr="1"/>
            <a:lstStyle/>
            <a:p>
              <a:pPr algn="ctr"/>
              <a:endParaRPr lang="en-US" sz="1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4954777" y="21220268"/>
              <a:ext cx="0" cy="3953142"/>
            </a:xfrm>
            <a:prstGeom prst="line">
              <a:avLst/>
            </a:prstGeom>
            <a:ln>
              <a:solidFill>
                <a:srgbClr val="017D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4987679" y="24492558"/>
              <a:ext cx="4871605" cy="1202036"/>
              <a:chOff x="4791436" y="24676272"/>
              <a:chExt cx="4871605" cy="12020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Rectangle 227"/>
                  <p:cNvSpPr/>
                  <p:nvPr/>
                </p:nvSpPr>
                <p:spPr>
                  <a:xfrm>
                    <a:off x="5620770" y="25508976"/>
                    <a:ext cx="4042271" cy="3693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rgbClr val="017D00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b="1" kern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latin typeface="News Gothic MT" charset="0"/>
                        <a:ea typeface="News Gothic MT" charset="0"/>
                        <a:cs typeface="News Gothic MT" charset="0"/>
                      </a:rPr>
                      <a:t>Breakthrough time </a:t>
                    </a:r>
                    <a14:m>
                      <m:oMath xmlns:m="http://schemas.openxmlformats.org/officeDocument/2006/math">
                        <m:r>
                          <a:rPr lang="en-US" sz="1800" b="1" i="1" kern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News Gothic MT" charset="0"/>
                            <a:cs typeface="News Gothic MT" charset="0"/>
                          </a:rPr>
                          <m:t>𝝉</m:t>
                        </m:r>
                      </m:oMath>
                    </a14:m>
                    <a:r>
                      <a:rPr lang="en-US" sz="1800" b="1" kern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latin typeface="News Gothic MT" charset="0"/>
                        <a:ea typeface="News Gothic MT" charset="0"/>
                        <a:cs typeface="News Gothic MT" charset="0"/>
                      </a:rPr>
                      <a:t> = 14 hours</a:t>
                    </a:r>
                    <a:endParaRPr lang="en-US" sz="1800" b="1" dirty="0">
                      <a:ln>
                        <a:noFill/>
                      </a:ln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latin typeface="News Gothic MT" charset="0"/>
                      <a:ea typeface="News Gothic MT" charset="0"/>
                      <a:cs typeface="News Gothic MT" charset="0"/>
                    </a:endParaRPr>
                  </a:p>
                </p:txBody>
              </p:sp>
            </mc:Choice>
            <mc:Fallback xmlns="">
              <p:sp>
                <p:nvSpPr>
                  <p:cNvPr id="228" name="Rectangle 2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0770" y="25508976"/>
                    <a:ext cx="4042271" cy="369332"/>
                  </a:xfrm>
                  <a:prstGeom prst="rect">
                    <a:avLst/>
                  </a:prstGeom>
                  <a:blipFill rotWithShape="0">
                    <a:blip r:embed="rId32"/>
                    <a:stretch>
                      <a:fillRect l="-1053" t="-6349" b="-23810"/>
                    </a:stretch>
                  </a:blipFill>
                  <a:ln>
                    <a:solidFill>
                      <a:srgbClr val="017D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9" name="Curved Connector 228"/>
              <p:cNvCxnSpPr>
                <a:stCxn id="228" idx="0"/>
              </p:cNvCxnSpPr>
              <p:nvPr/>
            </p:nvCxnSpPr>
            <p:spPr>
              <a:xfrm rot="16200000" flipV="1">
                <a:off x="5800319" y="23667389"/>
                <a:ext cx="832704" cy="2850470"/>
              </a:xfrm>
              <a:prstGeom prst="curvedConnector2">
                <a:avLst/>
              </a:prstGeom>
              <a:ln w="28575">
                <a:solidFill>
                  <a:srgbClr val="017D00"/>
                </a:solidFill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Rectangle 240"/>
                <p:cNvSpPr/>
                <p:nvPr/>
              </p:nvSpPr>
              <p:spPr>
                <a:xfrm>
                  <a:off x="2007328" y="20725570"/>
                  <a:ext cx="4372490" cy="3693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1" kern="0" dirty="0" smtClean="0">
                      <a:ln>
                        <a:noFill/>
                      </a:ln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latin typeface="News Gothic MT" charset="0"/>
                      <a:ea typeface="News Gothic MT" charset="0"/>
                      <a:cs typeface="News Gothic MT" charset="0"/>
                    </a:rPr>
                    <a:t>Input concentration </a:t>
                  </a:r>
                  <a14:m>
                    <m:oMath xmlns:m="http://schemas.openxmlformats.org/officeDocument/2006/math">
                      <m:r>
                        <a:rPr lang="en-US" sz="1800" b="1" i="1" kern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News Gothic MT" charset="0"/>
                          <a:cs typeface="News Gothic MT" charset="0"/>
                        </a:rPr>
                        <m:t>𝑨</m:t>
                      </m:r>
                    </m:oMath>
                  </a14:m>
                  <a:r>
                    <a:rPr lang="en-US" sz="1800" b="1" kern="0" dirty="0" smtClean="0">
                      <a:ln>
                        <a:noFill/>
                      </a:ln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latin typeface="News Gothic MT" charset="0"/>
                      <a:ea typeface="News Gothic MT" charset="0"/>
                      <a:cs typeface="News Gothic MT" charset="0"/>
                    </a:rPr>
                    <a:t> = </a:t>
                  </a:r>
                  <a:r>
                    <a:rPr lang="it-IT" sz="1800" b="1" kern="0" dirty="0">
                      <a:ln>
                        <a:noFill/>
                      </a:ln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latin typeface="News Gothic MT" charset="0"/>
                      <a:ea typeface="News Gothic MT" charset="0"/>
                      <a:cs typeface="News Gothic MT" charset="0"/>
                    </a:rPr>
                    <a:t>94.85 </a:t>
                  </a:r>
                  <a:r>
                    <a:rPr lang="it-IT" sz="1800" b="1" kern="0" dirty="0" err="1" smtClean="0">
                      <a:ln>
                        <a:noFill/>
                      </a:ln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latin typeface="News Gothic MT" charset="0"/>
                      <a:ea typeface="News Gothic MT" charset="0"/>
                      <a:cs typeface="News Gothic MT" charset="0"/>
                    </a:rPr>
                    <a:t>Bq</a:t>
                  </a:r>
                  <a:r>
                    <a:rPr lang="it-IT" sz="1800" b="1" kern="0" dirty="0" smtClean="0">
                      <a:ln>
                        <a:noFill/>
                      </a:ln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latin typeface="News Gothic MT" charset="0"/>
                      <a:ea typeface="News Gothic MT" charset="0"/>
                      <a:cs typeface="News Gothic MT" charset="0"/>
                    </a:rPr>
                    <a:t>/m3</a:t>
                  </a:r>
                  <a:endParaRPr lang="it-IT" sz="1800" b="1" kern="0" dirty="0">
                    <a:ln>
                      <a:noFill/>
                    </a:ln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News Gothic MT" charset="0"/>
                    <a:ea typeface="News Gothic MT" charset="0"/>
                    <a:cs typeface="News Gothic MT" charset="0"/>
                  </a:endParaRPr>
                </a:p>
              </p:txBody>
            </p:sp>
          </mc:Choice>
          <mc:Fallback xmlns="">
            <p:sp>
              <p:nvSpPr>
                <p:cNvPr id="241" name="Rectangle 2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7328" y="20725570"/>
                  <a:ext cx="4372490" cy="36933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972" t="-4762" b="-23810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2" name="Curved Connector 241"/>
            <p:cNvCxnSpPr>
              <a:stCxn id="241" idx="3"/>
            </p:cNvCxnSpPr>
            <p:nvPr/>
          </p:nvCxnSpPr>
          <p:spPr>
            <a:xfrm>
              <a:off x="6379818" y="20910236"/>
              <a:ext cx="1459508" cy="1544614"/>
            </a:xfrm>
            <a:prstGeom prst="curvedConnector2">
              <a:avLst/>
            </a:prstGeom>
            <a:ln w="28575">
              <a:solidFill>
                <a:schemeClr val="bg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Rectangle 245"/>
                <p:cNvSpPr/>
                <p:nvPr/>
              </p:nvSpPr>
              <p:spPr>
                <a:xfrm>
                  <a:off x="1037147" y="22576697"/>
                  <a:ext cx="2409140" cy="64633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1" kern="0" dirty="0" smtClean="0">
                      <a:ln>
                        <a:noFill/>
                      </a:ln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latin typeface="News Gothic MT" charset="0"/>
                      <a:ea typeface="News Gothic MT" charset="0"/>
                      <a:cs typeface="News Gothic MT" charset="0"/>
                    </a:rPr>
                    <a:t>Theoretical number</a:t>
                  </a:r>
                </a:p>
                <a:p>
                  <a:r>
                    <a:rPr lang="en-US" sz="1800" b="1" kern="0" dirty="0" smtClean="0">
                      <a:ln>
                        <a:noFill/>
                      </a:ln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latin typeface="News Gothic MT" charset="0"/>
                      <a:ea typeface="News Gothic MT" charset="0"/>
                      <a:cs typeface="News Gothic MT" charset="0"/>
                    </a:rPr>
                    <a:t>of stages </a:t>
                  </a:r>
                  <a14:m>
                    <m:oMath xmlns:m="http://schemas.openxmlformats.org/officeDocument/2006/math">
                      <m:r>
                        <a:rPr lang="en-US" sz="1800" b="1" i="1" kern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  <a:ea typeface="News Gothic MT" charset="0"/>
                          <a:cs typeface="News Gothic MT" charset="0"/>
                        </a:rPr>
                        <m:t>𝒏</m:t>
                      </m:r>
                    </m:oMath>
                  </a14:m>
                  <a:r>
                    <a:rPr lang="it-IT" sz="1800" b="1" kern="0" dirty="0" smtClean="0">
                      <a:ln>
                        <a:noFill/>
                      </a:ln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latin typeface="News Gothic MT" charset="0"/>
                      <a:ea typeface="News Gothic MT" charset="0"/>
                      <a:cs typeface="News Gothic MT" charset="0"/>
                    </a:rPr>
                    <a:t> = 25</a:t>
                  </a:r>
                  <a:endParaRPr lang="it-IT" sz="1800" b="1" kern="0" dirty="0">
                    <a:ln>
                      <a:noFill/>
                    </a:ln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News Gothic MT" charset="0"/>
                    <a:ea typeface="News Gothic MT" charset="0"/>
                    <a:cs typeface="News Gothic MT" charset="0"/>
                  </a:endParaRPr>
                </a:p>
              </p:txBody>
            </p:sp>
          </mc:Choice>
          <mc:Fallback xmlns="">
            <p:sp>
              <p:nvSpPr>
                <p:cNvPr id="246" name="Rectangle 2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147" y="22576697"/>
                  <a:ext cx="2409140" cy="646331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763" t="-2778" b="-13889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ectangle 246"/>
            <p:cNvSpPr/>
            <p:nvPr/>
          </p:nvSpPr>
          <p:spPr>
            <a:xfrm>
              <a:off x="1031524" y="22109176"/>
              <a:ext cx="3540123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b="1" kern="0" smtClean="0">
                  <a:solidFill>
                    <a:schemeClr val="bg1">
                      <a:lumMod val="65000"/>
                      <a:lumOff val="35000"/>
                    </a:schemeClr>
                  </a:solidFill>
                  <a:latin typeface="News Gothic MT" charset="0"/>
                  <a:ea typeface="News Gothic MT" charset="0"/>
                  <a:cs typeface="News Gothic MT" charset="0"/>
                </a:rPr>
                <a:t>Flow through column = 20 cfm</a:t>
              </a:r>
              <a:endParaRPr lang="it-IT" sz="1800" b="1" kern="0" dirty="0">
                <a:solidFill>
                  <a:schemeClr val="bg1">
                    <a:lumMod val="65000"/>
                    <a:lumOff val="35000"/>
                  </a:schemeClr>
                </a:solidFill>
                <a:latin typeface="News Gothic MT" charset="0"/>
                <a:ea typeface="News Gothic MT" charset="0"/>
                <a:cs typeface="News Gothic MT" charset="0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1029380" y="21303101"/>
              <a:ext cx="3884529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b="1" kern="0" dirty="0" smtClean="0">
                  <a:solidFill>
                    <a:schemeClr val="bg1"/>
                  </a:solidFill>
                  <a:latin typeface="News Gothic MT" charset="0"/>
                  <a:ea typeface="News Gothic MT" charset="0"/>
                  <a:cs typeface="News Gothic MT" charset="0"/>
                </a:rPr>
                <a:t>Radon Elution Curve for single column breakthrough test</a:t>
              </a:r>
              <a:endParaRPr lang="it-IT" sz="2000" b="1" kern="0" dirty="0">
                <a:solidFill>
                  <a:schemeClr val="bg1"/>
                </a:solidFill>
                <a:latin typeface="News Gothic MT" charset="0"/>
                <a:ea typeface="News Gothic MT" charset="0"/>
                <a:cs typeface="News Gothic MT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3976165" y="29415097"/>
            <a:ext cx="15886884" cy="8317547"/>
            <a:chOff x="13976165" y="29601698"/>
            <a:chExt cx="15886884" cy="8317547"/>
          </a:xfrm>
        </p:grpSpPr>
        <p:sp>
          <p:nvSpPr>
            <p:cNvPr id="249" name="TextBox 248"/>
            <p:cNvSpPr txBox="1"/>
            <p:nvPr/>
          </p:nvSpPr>
          <p:spPr>
            <a:xfrm>
              <a:off x="13976165" y="29601698"/>
              <a:ext cx="15806185" cy="1009402"/>
            </a:xfrm>
            <a:prstGeom prst="rect">
              <a:avLst/>
            </a:prstGeom>
            <a:noFill/>
          </p:spPr>
          <p:txBody>
            <a:bodyPr wrap="square" lIns="85240" tIns="42620" rIns="85240" bIns="42620" rtlCol="0" anchor="ctr">
              <a:spAutoFit/>
            </a:bodyPr>
            <a:lstStyle/>
            <a:p>
              <a:pPr algn="r"/>
              <a:r>
                <a:rPr lang="en-US" sz="6000" dirty="0" smtClean="0">
                  <a:solidFill>
                    <a:srgbClr val="000090"/>
                  </a:solidFill>
                </a:rPr>
                <a:t>Applications for Radon Mitigated Clean Room</a:t>
              </a:r>
              <a:endParaRPr lang="en-US" sz="6000" dirty="0">
                <a:solidFill>
                  <a:srgbClr val="000090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5193976" y="30549980"/>
              <a:ext cx="14669073" cy="7369265"/>
              <a:chOff x="15193976" y="30549980"/>
              <a:chExt cx="14669073" cy="7369265"/>
            </a:xfrm>
          </p:grpSpPr>
          <p:sp>
            <p:nvSpPr>
              <p:cNvPr id="250" name="Rounded Rectangle 249"/>
              <p:cNvSpPr/>
              <p:nvPr/>
            </p:nvSpPr>
            <p:spPr>
              <a:xfrm>
                <a:off x="15193976" y="30549980"/>
                <a:ext cx="14669073" cy="6995530"/>
              </a:xfrm>
              <a:prstGeom prst="roundRect">
                <a:avLst>
                  <a:gd name="adj" fmla="val 3734"/>
                </a:avLst>
              </a:prstGeom>
              <a:noFill/>
              <a:ln w="28575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55721" tIns="85240" rIns="255721" bIns="0" rtlCol="0" anchor="t" anchorCtr="1"/>
              <a:lstStyle/>
              <a:p>
                <a:pPr algn="just"/>
                <a:endParaRPr lang="en-US" sz="1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5274541" y="30717273"/>
                <a:ext cx="7095558" cy="7201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900" dirty="0">
                    <a:solidFill>
                      <a:schemeClr val="bg1"/>
                    </a:solidFill>
                  </a:rPr>
                  <a:t>Low-background experiments must assemble and clean parts </a:t>
                </a:r>
                <a:r>
                  <a:rPr lang="en-US" sz="2900" dirty="0" smtClean="0">
                    <a:solidFill>
                      <a:schemeClr val="bg1"/>
                    </a:solidFill>
                  </a:rPr>
                  <a:t>in radon-reduced environments. Radon's </a:t>
                </a:r>
                <a:r>
                  <a:rPr lang="en-US" sz="2900" dirty="0">
                    <a:solidFill>
                      <a:schemeClr val="bg1"/>
                    </a:solidFill>
                  </a:rPr>
                  <a:t>long-lived daughter, </a:t>
                </a:r>
                <a:r>
                  <a:rPr lang="en-US" sz="2900" baseline="30000" dirty="0" smtClean="0">
                    <a:solidFill>
                      <a:schemeClr val="bg1"/>
                    </a:solidFill>
                  </a:rPr>
                  <a:t>210</a:t>
                </a:r>
                <a:r>
                  <a:rPr lang="en-US" sz="2900" dirty="0" smtClean="0">
                    <a:solidFill>
                      <a:schemeClr val="bg1"/>
                    </a:solidFill>
                  </a:rPr>
                  <a:t>Pb</a:t>
                </a:r>
                <a:r>
                  <a:rPr lang="en-US" sz="2900" dirty="0">
                    <a:solidFill>
                      <a:schemeClr val="bg1"/>
                    </a:solidFill>
                  </a:rPr>
                  <a:t>, plates out onto component surfaces and can produce backgrounds </a:t>
                </a:r>
                <a:r>
                  <a:rPr lang="en-US" sz="2900" dirty="0" smtClean="0">
                    <a:solidFill>
                      <a:schemeClr val="bg1"/>
                    </a:solidFill>
                  </a:rPr>
                  <a:t>for decades.</a:t>
                </a:r>
              </a:p>
              <a:p>
                <a:r>
                  <a:rPr lang="en-US" sz="2900" dirty="0" smtClean="0">
                    <a:solidFill>
                      <a:schemeClr val="bg1"/>
                    </a:solidFill>
                  </a:rPr>
                  <a:t>Low radon clean rooms will  reduce the amount of </a:t>
                </a:r>
                <a:r>
                  <a:rPr lang="en-US" sz="2900" baseline="30000" dirty="0" smtClean="0">
                    <a:solidFill>
                      <a:schemeClr val="bg1"/>
                    </a:solidFill>
                  </a:rPr>
                  <a:t>210</a:t>
                </a:r>
                <a:r>
                  <a:rPr lang="en-US" sz="2900" dirty="0" smtClean="0">
                    <a:solidFill>
                      <a:schemeClr val="bg1"/>
                    </a:solidFill>
                  </a:rPr>
                  <a:t>Pb </a:t>
                </a:r>
                <a:r>
                  <a:rPr lang="en-US" sz="2900" dirty="0">
                    <a:solidFill>
                      <a:schemeClr val="bg1"/>
                    </a:solidFill>
                  </a:rPr>
                  <a:t>on </a:t>
                </a:r>
                <a:r>
                  <a:rPr lang="en-US" sz="2900" dirty="0" smtClean="0">
                    <a:solidFill>
                      <a:schemeClr val="bg1"/>
                    </a:solidFill>
                  </a:rPr>
                  <a:t>surfaces for these applications:</a:t>
                </a:r>
                <a:endParaRPr lang="en-US" sz="2900" dirty="0">
                  <a:solidFill>
                    <a:schemeClr val="bg1"/>
                  </a:solidFill>
                </a:endParaRPr>
              </a:p>
              <a:p>
                <a:endParaRPr lang="en-US" sz="9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800" dirty="0" smtClean="0">
                    <a:solidFill>
                      <a:schemeClr val="bg1"/>
                    </a:solidFill>
                  </a:rPr>
                  <a:t>Assembling the </a:t>
                </a:r>
                <a:r>
                  <a:rPr lang="en-US" sz="2800" dirty="0" err="1" smtClean="0">
                    <a:solidFill>
                      <a:schemeClr val="bg1"/>
                    </a:solidFill>
                  </a:rPr>
                  <a:t>BetaCage</a:t>
                </a:r>
                <a:endParaRPr lang="en-US" sz="2800" dirty="0" smtClean="0">
                  <a:solidFill>
                    <a:schemeClr val="bg1"/>
                  </a:solidFill>
                </a:endParaRPr>
              </a:p>
              <a:p>
                <a:pPr marL="804863" lvl="1" indent="-341313">
                  <a:buFont typeface="Arial" charset="0"/>
                  <a:buChar char="•"/>
                </a:pPr>
                <a:r>
                  <a:rPr lang="en-US" sz="2800" dirty="0" smtClean="0">
                    <a:solidFill>
                      <a:schemeClr val="bg2"/>
                    </a:solidFill>
                  </a:rPr>
                  <a:t>Stringing of the MWPC frames is a time-consuming task requiring delicate work. Radon daughters on these wires could be the detector's largest background.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1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</a:rPr>
                  <a:t>Assembling or cleaning parts for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experiments at SURF.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22370100" y="30717273"/>
                <a:ext cx="7374560" cy="6478359"/>
                <a:chOff x="22424857" y="31300217"/>
                <a:chExt cx="7374560" cy="6478359"/>
              </a:xfrm>
            </p:grpSpPr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424857" y="31300217"/>
                  <a:ext cx="7374560" cy="5530920"/>
                </a:xfrm>
                <a:prstGeom prst="rect">
                  <a:avLst/>
                </a:prstGeom>
              </p:spPr>
            </p:pic>
            <p:sp>
              <p:nvSpPr>
                <p:cNvPr id="254" name="TextBox 253"/>
                <p:cNvSpPr txBox="1"/>
                <p:nvPr/>
              </p:nvSpPr>
              <p:spPr>
                <a:xfrm>
                  <a:off x="22424857" y="36824469"/>
                  <a:ext cx="7374559" cy="954107"/>
                </a:xfrm>
                <a:prstGeom prst="rect">
                  <a:avLst/>
                </a:prstGeom>
                <a:solidFill>
                  <a:srgbClr val="FFFFFF">
                    <a:alpha val="72157"/>
                  </a:srgbClr>
                </a:solidFill>
                <a:ln w="19050" cmpd="sng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</a:rPr>
                    <a:t>Assembling </a:t>
                  </a:r>
                  <a:r>
                    <a:rPr lang="en-US" sz="2800" b="1" dirty="0" smtClean="0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</a:rPr>
                    <a:t>a prototype for the </a:t>
                  </a:r>
                  <a:r>
                    <a:rPr lang="en-US" sz="2800" b="1" dirty="0" err="1" smtClean="0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</a:rPr>
                    <a:t>BetaCage</a:t>
                  </a:r>
                  <a:r>
                    <a:rPr lang="en-US" sz="2800" b="1" dirty="0" smtClean="0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</a:rPr>
                    <a:t>, an </a:t>
                  </a:r>
                  <a:r>
                    <a:rPr lang="en-US" sz="2800" b="1" dirty="0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</a:rPr>
                    <a:t>ultra-low background surface screener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18163</TotalTime>
  <Words>712</Words>
  <Application>Microsoft Macintosh PowerPoint</Application>
  <PresentationFormat>Custom</PresentationFormat>
  <Paragraphs>79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Cambria Math</vt:lpstr>
      <vt:lpstr>ＭＳ Ｐゴシック</vt:lpstr>
      <vt:lpstr>News Gothic MT</vt:lpstr>
      <vt:lpstr>Wingdings</vt:lpstr>
      <vt:lpstr>Arial</vt:lpstr>
      <vt:lpstr>Office Theme</vt:lpstr>
      <vt:lpstr>Equation</vt:lpstr>
      <vt:lpstr>PowerPoint Presentation</vt:lpstr>
    </vt:vector>
  </TitlesOfParts>
  <Company>UCSB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 Detection of Dark Matter at UCSB</dc:title>
  <dc:creator>Harry Nelson</dc:creator>
  <cp:lastModifiedBy>Joseph Street</cp:lastModifiedBy>
  <cp:revision>587</cp:revision>
  <cp:lastPrinted>2016-05-17T00:29:23Z</cp:lastPrinted>
  <dcterms:created xsi:type="dcterms:W3CDTF">2010-04-04T20:17:03Z</dcterms:created>
  <dcterms:modified xsi:type="dcterms:W3CDTF">2017-03-23T18:25:40Z</dcterms:modified>
</cp:coreProperties>
</file>